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sldIdLst>
    <p:sldId id="256" r:id="rId2"/>
    <p:sldId id="257" r:id="rId3"/>
    <p:sldId id="258" r:id="rId4"/>
    <p:sldId id="260" r:id="rId5"/>
    <p:sldId id="261" r:id="rId6"/>
    <p:sldId id="259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6" r:id="rId19"/>
    <p:sldId id="274" r:id="rId20"/>
    <p:sldId id="279" r:id="rId21"/>
    <p:sldId id="280" r:id="rId22"/>
    <p:sldId id="281" r:id="rId23"/>
    <p:sldId id="282" r:id="rId24"/>
    <p:sldId id="283" r:id="rId25"/>
    <p:sldId id="284" r:id="rId26"/>
    <p:sldId id="285" r:id="rId27"/>
    <p:sldId id="286" r:id="rId2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3B6C5-E673-4C8A-A76E-672D15FDA635}" type="datetimeFigureOut">
              <a:rPr lang="pt-BR" smtClean="0"/>
              <a:pPr/>
              <a:t>12/10/2010</a:t>
            </a:fld>
            <a:endParaRPr lang="pt-B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207F0-9660-4194-8609-067DA4C1C530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3B6C5-E673-4C8A-A76E-672D15FDA635}" type="datetimeFigureOut">
              <a:rPr lang="pt-BR" smtClean="0"/>
              <a:pPr/>
              <a:t>12/10/2010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207F0-9660-4194-8609-067DA4C1C530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3B6C5-E673-4C8A-A76E-672D15FDA635}" type="datetimeFigureOut">
              <a:rPr lang="pt-BR" smtClean="0"/>
              <a:pPr/>
              <a:t>12/10/2010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207F0-9660-4194-8609-067DA4C1C530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3B6C5-E673-4C8A-A76E-672D15FDA635}" type="datetimeFigureOut">
              <a:rPr lang="pt-BR" smtClean="0"/>
              <a:pPr/>
              <a:t>12/10/2010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207F0-9660-4194-8609-067DA4C1C530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3B6C5-E673-4C8A-A76E-672D15FDA635}" type="datetimeFigureOut">
              <a:rPr lang="pt-BR" smtClean="0"/>
              <a:pPr/>
              <a:t>12/10/2010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207F0-9660-4194-8609-067DA4C1C530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3B6C5-E673-4C8A-A76E-672D15FDA635}" type="datetimeFigureOut">
              <a:rPr lang="pt-BR" smtClean="0"/>
              <a:pPr/>
              <a:t>12/10/2010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207F0-9660-4194-8609-067DA4C1C530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3B6C5-E673-4C8A-A76E-672D15FDA635}" type="datetimeFigureOut">
              <a:rPr lang="pt-BR" smtClean="0"/>
              <a:pPr/>
              <a:t>12/10/2010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207F0-9660-4194-8609-067DA4C1C530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3B6C5-E673-4C8A-A76E-672D15FDA635}" type="datetimeFigureOut">
              <a:rPr lang="pt-BR" smtClean="0"/>
              <a:pPr/>
              <a:t>12/10/2010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207F0-9660-4194-8609-067DA4C1C530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3B6C5-E673-4C8A-A76E-672D15FDA635}" type="datetimeFigureOut">
              <a:rPr lang="pt-BR" smtClean="0"/>
              <a:pPr/>
              <a:t>12/10/2010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207F0-9660-4194-8609-067DA4C1C530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3B6C5-E673-4C8A-A76E-672D15FDA635}" type="datetimeFigureOut">
              <a:rPr lang="pt-BR" smtClean="0"/>
              <a:pPr/>
              <a:t>12/10/2010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207F0-9660-4194-8609-067DA4C1C530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3B6C5-E673-4C8A-A76E-672D15FDA635}" type="datetimeFigureOut">
              <a:rPr lang="pt-BR" smtClean="0"/>
              <a:pPr/>
              <a:t>12/10/2010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FF207F0-9660-4194-8609-067DA4C1C530}" type="slidenum">
              <a:rPr lang="pt-BR" smtClean="0"/>
              <a:pPr/>
              <a:t>‹#›</a:t>
            </a:fld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0C3B6C5-E673-4C8A-A76E-672D15FDA635}" type="datetimeFigureOut">
              <a:rPr lang="pt-BR" smtClean="0"/>
              <a:pPr/>
              <a:t>12/10/2010</a:t>
            </a:fld>
            <a:endParaRPr lang="pt-B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FF207F0-9660-4194-8609-067DA4C1C530}" type="slidenum">
              <a:rPr lang="pt-BR" smtClean="0"/>
              <a:pPr/>
              <a:t>‹#›</a:t>
            </a:fld>
            <a:endParaRPr lang="pt-B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764704"/>
            <a:ext cx="7772400" cy="1470025"/>
          </a:xfrm>
        </p:spPr>
        <p:txBody>
          <a:bodyPr/>
          <a:lstStyle/>
          <a:p>
            <a:r>
              <a:rPr lang="pt-BR" dirty="0" smtClean="0"/>
              <a:t>Transplante Cardíaco</a:t>
            </a:r>
            <a:endParaRPr lang="pt-B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2924944"/>
            <a:ext cx="6400800" cy="1752600"/>
          </a:xfrm>
        </p:spPr>
        <p:txBody>
          <a:bodyPr>
            <a:normAutofit fontScale="92500" lnSpcReduction="20000"/>
          </a:bodyPr>
          <a:lstStyle/>
          <a:p>
            <a:r>
              <a:rPr lang="pt-BR" dirty="0" smtClean="0"/>
              <a:t>Anibaldo Teodoro da Silva</a:t>
            </a:r>
          </a:p>
          <a:p>
            <a:r>
              <a:rPr lang="pt-BR" dirty="0" smtClean="0"/>
              <a:t>Serviço Cardiologia Santa Casa</a:t>
            </a:r>
          </a:p>
          <a:p>
            <a:r>
              <a:rPr lang="pt-BR" dirty="0" smtClean="0"/>
              <a:t> Ribeirão Preto.</a:t>
            </a:r>
          </a:p>
          <a:p>
            <a:r>
              <a:rPr lang="pt-BR" sz="1800" dirty="0" smtClean="0"/>
              <a:t>Fonte: II Diretriz Brasileira de Transplante  Cardíaco 2010. </a:t>
            </a:r>
          </a:p>
          <a:p>
            <a:r>
              <a:rPr lang="pt-BR" sz="1800" dirty="0" smtClean="0"/>
              <a:t>Sem  Conflito de Interesses</a:t>
            </a:r>
            <a:endParaRPr lang="pt-BR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/>
              <a:t>Dispositivos de assistência ventricular (DAV)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BR" dirty="0" smtClean="0"/>
              <a:t>    Os </a:t>
            </a:r>
            <a:r>
              <a:rPr lang="pt-BR" dirty="0"/>
              <a:t>DAV são propulsores sanguíneos que substituem o trabalho mecânico ventricular (esquerdo e/ou direito), garantindo o débito cardíaco necessário para propiciar condições favoráveis à recuperação miocárdica ou à substituição do </a:t>
            </a:r>
            <a:r>
              <a:rPr lang="pt-BR" dirty="0" smtClean="0"/>
              <a:t>coração.</a:t>
            </a:r>
          </a:p>
          <a:p>
            <a:r>
              <a:rPr lang="pt-BR" dirty="0"/>
              <a:t>bombas centrífugas, </a:t>
            </a:r>
            <a:endParaRPr lang="pt-BR" dirty="0" smtClean="0"/>
          </a:p>
          <a:p>
            <a:r>
              <a:rPr lang="pt-BR" dirty="0" smtClean="0"/>
              <a:t>deslocamento </a:t>
            </a:r>
            <a:r>
              <a:rPr lang="pt-BR" dirty="0"/>
              <a:t>do volume (pneumático ou pulsátil) </a:t>
            </a:r>
            <a:r>
              <a:rPr lang="pt-BR" dirty="0" smtClean="0"/>
              <a:t> </a:t>
            </a:r>
          </a:p>
          <a:p>
            <a:r>
              <a:rPr lang="pt-BR" dirty="0" smtClean="0"/>
              <a:t>fluxo </a:t>
            </a:r>
            <a:r>
              <a:rPr lang="pt-BR" dirty="0"/>
              <a:t>axial</a:t>
            </a:r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/>
              <a:t>Suporte Circulatório Mecânico</a:t>
            </a:r>
            <a:br>
              <a:rPr lang="pt-BR" b="1" dirty="0"/>
            </a:br>
            <a:r>
              <a:rPr lang="pt-BR" b="1" dirty="0"/>
              <a:t>Tipos de Dispositivos 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pt-BR"/>
              <a:t>Assistência em série por contrapulsação: BIA.</a:t>
            </a:r>
          </a:p>
          <a:p>
            <a:pPr>
              <a:lnSpc>
                <a:spcPct val="90000"/>
              </a:lnSpc>
            </a:pPr>
            <a:r>
              <a:rPr lang="pt-BR"/>
              <a:t>Assistência em paralelo: Bombas de fluxo contínuo e Ventrículos artificiais.</a:t>
            </a:r>
          </a:p>
          <a:p>
            <a:pPr>
              <a:lnSpc>
                <a:spcPct val="90000"/>
              </a:lnSpc>
            </a:pPr>
            <a:r>
              <a:rPr lang="pt-BR"/>
              <a:t>Substituição mecânica Total: Coração Artificial.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Balão Intra-Aórtico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pt-BR" sz="2800"/>
              <a:t>Dispositivo de assistência temporária mais utilizado: baixo custo com fácil inserção e manuseio.</a:t>
            </a:r>
          </a:p>
          <a:p>
            <a:r>
              <a:rPr lang="pt-BR" sz="2800"/>
              <a:t>Dependente de um ritmo cardíaco regular e de um débito cardíaco moderado.</a:t>
            </a:r>
          </a:p>
          <a:p>
            <a:r>
              <a:rPr lang="pt-BR" sz="2800"/>
              <a:t>Falência Ventricular Direita é uma limitação ao seu uso.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908720"/>
            <a:ext cx="8568952" cy="990600"/>
          </a:xfrm>
        </p:spPr>
        <p:txBody>
          <a:bodyPr>
            <a:normAutofit fontScale="90000"/>
          </a:bodyPr>
          <a:lstStyle/>
          <a:p>
            <a:r>
              <a:rPr lang="pt-BR" b="1" dirty="0"/>
              <a:t>Bombas de Fluxo Contínuo (Centrífuga) 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O sangue é impulsionado </a:t>
            </a:r>
            <a:r>
              <a:rPr lang="pt-BR" dirty="0" err="1"/>
              <a:t>unidirecionalmente</a:t>
            </a:r>
            <a:r>
              <a:rPr lang="pt-BR" dirty="0"/>
              <a:t> sem interposição de válvulas, implantada em paralelo com a circulação direita ou esquerda, através de </a:t>
            </a:r>
            <a:r>
              <a:rPr lang="pt-BR" dirty="0" err="1"/>
              <a:t>cânulações</a:t>
            </a:r>
            <a:r>
              <a:rPr lang="pt-BR" dirty="0"/>
              <a:t> exteriorizadas pelo tórax.</a:t>
            </a:r>
          </a:p>
          <a:p>
            <a:r>
              <a:rPr lang="pt-BR" dirty="0"/>
              <a:t>Sua utilização é restrita a um período médio de uma semana, em decorrência das limitações do fluxo contínuo e da pouca mobilidade permitida ao paciente.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/>
              <a:t>Ventrículos Artificiais </a:t>
            </a:r>
            <a:r>
              <a:rPr lang="pt-BR" b="1" dirty="0" err="1"/>
              <a:t>Paracorpóreos</a:t>
            </a:r>
            <a:r>
              <a:rPr lang="pt-BR" b="1" dirty="0"/>
              <a:t> ou Implantáveis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pt-BR" sz="2400"/>
              <a:t>Constitui uma câmara valvada, com um diafragma que se move ejetando o sangue para fora da área de bombeamento e o aspirando ao voltar à posição inicial.</a:t>
            </a:r>
          </a:p>
          <a:p>
            <a:pPr>
              <a:lnSpc>
                <a:spcPct val="90000"/>
              </a:lnSpc>
            </a:pPr>
            <a:r>
              <a:rPr lang="pt-BR" sz="2400"/>
              <a:t>VEs paracorpóreos de acionamento pneumático podem ser implantados em paralelo a circulação direita e esquerda, através de canulação suturada em estruturas cardíacas e exteriorizada pelo abdome. Proporcionam uma mobilidade relativa ao paciente, sendo capazes de manter a circulação por vários meses.</a:t>
            </a:r>
          </a:p>
          <a:p>
            <a:pPr>
              <a:lnSpc>
                <a:spcPct val="90000"/>
              </a:lnSpc>
            </a:pPr>
            <a:r>
              <a:rPr lang="pt-BR" sz="2400"/>
              <a:t>VEs Implantáveis de acionamento eletromecânico são utilizados para assistência a circulação esquerda com exteriorização do cabo de fornecimento de energia. Pode ser mantida por períodos superiores a um ano.</a:t>
            </a:r>
            <a:endParaRPr lang="pt-BR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Coração Artificial Total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pt-BR"/>
              <a:t>É implantado em substituição ao coração do prórrio paciente.</a:t>
            </a:r>
          </a:p>
          <a:p>
            <a:r>
              <a:rPr lang="pt-BR"/>
              <a:t>O mais comum é o de acionamento pneumático.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908720"/>
            <a:ext cx="8568952" cy="990600"/>
          </a:xfrm>
        </p:spPr>
        <p:txBody>
          <a:bodyPr>
            <a:noAutofit/>
          </a:bodyPr>
          <a:lstStyle/>
          <a:p>
            <a:r>
              <a:rPr lang="pt-BR" sz="3500" b="1" dirty="0"/>
              <a:t>Recomendações para uso de dispositivos de assistência ventricular </a:t>
            </a:r>
            <a:endParaRPr lang="pt-BR" sz="3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t-BR" dirty="0"/>
              <a:t>Classe I 	</a:t>
            </a:r>
          </a:p>
          <a:p>
            <a:r>
              <a:rPr lang="pt-BR" dirty="0"/>
              <a:t>Deterioração progressiva do quadro clínico com necessidade de doses incrementais de inotrópicos e diuréticos; 	C 	</a:t>
            </a:r>
          </a:p>
          <a:p>
            <a:r>
              <a:rPr lang="pt-BR" dirty="0"/>
              <a:t>BIA em pacientes com choque cardiogênico não responsivo à terapêutica farmacológica otimizada. 	B </a:t>
            </a:r>
            <a:endParaRPr lang="pt-BR" dirty="0" smtClean="0"/>
          </a:p>
          <a:p>
            <a:pPr>
              <a:buNone/>
            </a:pPr>
            <a:r>
              <a:rPr lang="pt-BR" dirty="0"/>
              <a:t>	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04056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pt-BR" sz="2400" dirty="0"/>
              <a:t>Classe </a:t>
            </a:r>
            <a:r>
              <a:rPr lang="pt-BR" sz="2400" dirty="0" err="1"/>
              <a:t>IIa</a:t>
            </a:r>
            <a:r>
              <a:rPr lang="pt-BR" sz="2400" dirty="0"/>
              <a:t> 	</a:t>
            </a:r>
          </a:p>
          <a:p>
            <a:r>
              <a:rPr lang="pt-BR" sz="2400" dirty="0"/>
              <a:t>Choque cardiogênico refratário ao tratamento clínico e/ou BIA em pacientes com possibilidade de recuperação; 	B 	</a:t>
            </a:r>
          </a:p>
          <a:p>
            <a:r>
              <a:rPr lang="pt-BR" sz="2400" dirty="0"/>
              <a:t>Como terapia final eletiva em não candidatos a transplante cardíaco que estão dependentes de inotrópicos; 	B 	</a:t>
            </a:r>
          </a:p>
          <a:p>
            <a:r>
              <a:rPr lang="pt-BR" sz="2400" dirty="0"/>
              <a:t>Dificuldade de desmame da circulação extracorpórea (</a:t>
            </a:r>
            <a:r>
              <a:rPr lang="pt-BR" sz="2400" dirty="0" err="1"/>
              <a:t>pós-cardiotomia</a:t>
            </a:r>
            <a:r>
              <a:rPr lang="pt-BR" sz="2400" dirty="0"/>
              <a:t>) em pacientes com possibilidade de recuperação. 	B </a:t>
            </a:r>
            <a:endParaRPr lang="pt-BR" sz="2400" dirty="0" smtClean="0"/>
          </a:p>
          <a:p>
            <a:pPr>
              <a:buNone/>
            </a:pPr>
            <a:r>
              <a:rPr lang="pt-BR" sz="2400" dirty="0"/>
              <a:t>Classe III 	</a:t>
            </a:r>
          </a:p>
          <a:p>
            <a:r>
              <a:rPr lang="pt-BR" sz="2400" dirty="0" smtClean="0"/>
              <a:t>Disfunção </a:t>
            </a:r>
            <a:r>
              <a:rPr lang="pt-BR" sz="2400" dirty="0" err="1"/>
              <a:t>multiorgânica</a:t>
            </a:r>
            <a:r>
              <a:rPr lang="pt-BR" sz="2400" dirty="0"/>
              <a:t> irreversível. 	C 	</a:t>
            </a:r>
          </a:p>
          <a:p>
            <a:r>
              <a:rPr lang="pt-BR" sz="2400" dirty="0" err="1"/>
              <a:t>Coagulopatia</a:t>
            </a:r>
            <a:r>
              <a:rPr lang="pt-BR" sz="2400" dirty="0"/>
              <a:t> refratária. 	C 	</a:t>
            </a:r>
          </a:p>
          <a:p>
            <a:endParaRPr lang="pt-BR" sz="2400" dirty="0"/>
          </a:p>
          <a:p>
            <a:endParaRPr lang="pt-B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Contra- Indicações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sz="2400" dirty="0"/>
              <a:t>BIA: </a:t>
            </a:r>
          </a:p>
          <a:p>
            <a:pPr lvl="1"/>
            <a:r>
              <a:rPr lang="pt-BR" sz="2400" dirty="0"/>
              <a:t>insuficiência valvar aórtica e afecções da aorta torácica.</a:t>
            </a:r>
          </a:p>
          <a:p>
            <a:r>
              <a:rPr lang="pt-BR" sz="2400" dirty="0"/>
              <a:t>Dispositivos </a:t>
            </a:r>
            <a:r>
              <a:rPr lang="pt-BR" sz="2400" dirty="0" err="1"/>
              <a:t>paracorpóreos</a:t>
            </a:r>
            <a:r>
              <a:rPr lang="pt-BR" sz="2400" dirty="0"/>
              <a:t> ou </a:t>
            </a:r>
            <a:r>
              <a:rPr lang="pt-BR" sz="2400" dirty="0" err="1"/>
              <a:t>implantávies</a:t>
            </a:r>
            <a:r>
              <a:rPr lang="pt-BR" sz="2400" dirty="0"/>
              <a:t>:</a:t>
            </a:r>
          </a:p>
          <a:p>
            <a:pPr lvl="1"/>
            <a:r>
              <a:rPr lang="pt-BR" sz="2400" dirty="0"/>
              <a:t>Idade &gt; 65 anos</a:t>
            </a:r>
          </a:p>
          <a:p>
            <a:pPr lvl="1"/>
            <a:r>
              <a:rPr lang="pt-BR" sz="2400" dirty="0"/>
              <a:t>Embolia Pulmonar no último mês</a:t>
            </a:r>
          </a:p>
          <a:p>
            <a:pPr lvl="1"/>
            <a:r>
              <a:rPr lang="pt-BR" sz="2400" dirty="0" err="1"/>
              <a:t>Entubação</a:t>
            </a:r>
            <a:r>
              <a:rPr lang="pt-BR" sz="2400" dirty="0"/>
              <a:t> &gt; 48 horas</a:t>
            </a:r>
          </a:p>
          <a:p>
            <a:pPr lvl="1"/>
            <a:r>
              <a:rPr lang="pt-BR" sz="2400" dirty="0"/>
              <a:t>Episódio de RCP nas últimas 24 horas</a:t>
            </a:r>
          </a:p>
          <a:p>
            <a:pPr lvl="1"/>
            <a:r>
              <a:rPr lang="pt-BR" sz="2400" dirty="0" err="1"/>
              <a:t>Sequela</a:t>
            </a:r>
            <a:r>
              <a:rPr lang="pt-BR" sz="2400" dirty="0"/>
              <a:t> neurológica aguda</a:t>
            </a:r>
          </a:p>
          <a:p>
            <a:pPr lvl="1"/>
            <a:r>
              <a:rPr lang="pt-BR" sz="2400" dirty="0"/>
              <a:t>IRC ou IRA, com </a:t>
            </a:r>
            <a:r>
              <a:rPr lang="pt-BR" sz="2400" dirty="0" err="1"/>
              <a:t>Creatinina</a:t>
            </a:r>
            <a:r>
              <a:rPr lang="pt-BR" sz="2400" dirty="0"/>
              <a:t> &gt; </a:t>
            </a:r>
            <a:r>
              <a:rPr lang="pt-BR" sz="2400" dirty="0" smtClean="0"/>
              <a:t>3,0 </a:t>
            </a:r>
            <a:endParaRPr lang="pt-BR" sz="2400" dirty="0"/>
          </a:p>
          <a:p>
            <a:pPr lvl="1"/>
            <a:r>
              <a:rPr lang="pt-BR" sz="2400" dirty="0"/>
              <a:t>Disfunção </a:t>
            </a:r>
            <a:r>
              <a:rPr lang="pt-BR" sz="2400" dirty="0" smtClean="0"/>
              <a:t>hepática</a:t>
            </a:r>
            <a:r>
              <a:rPr lang="pt-BR" sz="2400" dirty="0"/>
              <a:t> </a:t>
            </a:r>
            <a:r>
              <a:rPr lang="pt-BR" sz="2400" dirty="0" smtClean="0"/>
              <a:t>grave</a:t>
            </a:r>
            <a:endParaRPr lang="pt-BR" sz="2400" dirty="0"/>
          </a:p>
          <a:p>
            <a:pPr lvl="1"/>
            <a:r>
              <a:rPr lang="pt-BR" sz="2400" dirty="0"/>
              <a:t>Quadro Infeccioso ativo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Receptor em prioridade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assistência circulatória </a:t>
            </a:r>
            <a:r>
              <a:rPr lang="pt-BR" dirty="0" smtClean="0"/>
              <a:t>mecânica.</a:t>
            </a:r>
          </a:p>
          <a:p>
            <a:r>
              <a:rPr lang="pt-BR" dirty="0" smtClean="0"/>
              <a:t>suporte inotrópico.</a:t>
            </a:r>
          </a:p>
          <a:p>
            <a:r>
              <a:rPr lang="pt-BR" dirty="0" smtClean="0"/>
              <a:t>sob </a:t>
            </a:r>
            <a:r>
              <a:rPr lang="pt-BR" dirty="0"/>
              <a:t>ventilação mecânica.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/>
              <a:t>Indicações e </a:t>
            </a:r>
            <a:r>
              <a:rPr lang="pt-BR" b="1" dirty="0" err="1"/>
              <a:t>contraindicações</a:t>
            </a:r>
            <a:r>
              <a:rPr lang="pt-BR" b="1" dirty="0"/>
              <a:t> para transplante cardíaco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O transplante cardíaco é reconhecido como o melhor tratamento para a insuficiência cardíaca (IC) </a:t>
            </a:r>
            <a:r>
              <a:rPr lang="pt-BR" dirty="0" smtClean="0"/>
              <a:t>refratária.</a:t>
            </a:r>
          </a:p>
          <a:p>
            <a:r>
              <a:rPr lang="pt-BR" dirty="0"/>
              <a:t>Pacientes portadores de IC avançada, classes funcionais III ou IV, com sintomas graves sem alternativa de tratamento clínico e com pior prognóstico têm indicação para transplante </a:t>
            </a:r>
            <a:r>
              <a:rPr lang="pt-BR" dirty="0" smtClean="0"/>
              <a:t>cardíaco. 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/>
              <a:t>Avaliação multiprofissional do candidato ao transplante cardíaco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348880"/>
            <a:ext cx="7772400" cy="4006680"/>
          </a:xfrm>
        </p:spPr>
        <p:txBody>
          <a:bodyPr/>
          <a:lstStyle/>
          <a:p>
            <a:r>
              <a:rPr lang="pt-BR" dirty="0"/>
              <a:t>Avaliação da equipe de Enfermagem </a:t>
            </a:r>
            <a:endParaRPr lang="pt-BR" dirty="0" smtClean="0"/>
          </a:p>
          <a:p>
            <a:r>
              <a:rPr lang="pt-BR" dirty="0"/>
              <a:t>Avaliação social </a:t>
            </a:r>
            <a:endParaRPr lang="pt-BR" dirty="0" smtClean="0"/>
          </a:p>
          <a:p>
            <a:r>
              <a:rPr lang="pt-BR" dirty="0"/>
              <a:t>Avaliação nutricional do candidato ao transplante cardíaco </a:t>
            </a:r>
            <a:endParaRPr lang="pt-BR" dirty="0" smtClean="0"/>
          </a:p>
          <a:p>
            <a:r>
              <a:rPr lang="pt-BR" dirty="0"/>
              <a:t>Avaliação psicológica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Imunossupressão</a:t>
            </a:r>
            <a:r>
              <a:rPr lang="pt-BR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err="1"/>
              <a:t>Corticosteroides</a:t>
            </a:r>
            <a:r>
              <a:rPr lang="pt-BR" dirty="0"/>
              <a:t> </a:t>
            </a:r>
            <a:r>
              <a:rPr lang="pt-BR" dirty="0" smtClean="0"/>
              <a:t>(Prednisona, </a:t>
            </a:r>
            <a:r>
              <a:rPr lang="pt-BR" dirty="0" err="1" smtClean="0"/>
              <a:t>metilpredinisolona</a:t>
            </a:r>
            <a:r>
              <a:rPr lang="pt-BR" dirty="0" smtClean="0"/>
              <a:t>)</a:t>
            </a:r>
          </a:p>
          <a:p>
            <a:r>
              <a:rPr lang="pt-BR" dirty="0"/>
              <a:t>Inibidores de </a:t>
            </a:r>
            <a:r>
              <a:rPr lang="pt-BR" dirty="0" err="1"/>
              <a:t>calcineurina</a:t>
            </a:r>
            <a:r>
              <a:rPr lang="pt-BR" dirty="0"/>
              <a:t> </a:t>
            </a:r>
            <a:r>
              <a:rPr lang="pt-BR" dirty="0" smtClean="0"/>
              <a:t>(</a:t>
            </a:r>
            <a:r>
              <a:rPr lang="pt-BR" dirty="0" err="1"/>
              <a:t>Ciclosporina</a:t>
            </a:r>
            <a:r>
              <a:rPr lang="pt-BR" dirty="0"/>
              <a:t> e </a:t>
            </a:r>
            <a:r>
              <a:rPr lang="pt-BR" dirty="0" err="1" smtClean="0"/>
              <a:t>tacrolimus</a:t>
            </a:r>
            <a:r>
              <a:rPr lang="pt-BR" dirty="0" smtClean="0"/>
              <a:t>)</a:t>
            </a:r>
          </a:p>
          <a:p>
            <a:r>
              <a:rPr lang="pt-BR" dirty="0" err="1"/>
              <a:t>Antiproliferativos</a:t>
            </a:r>
            <a:r>
              <a:rPr lang="pt-BR" dirty="0"/>
              <a:t> </a:t>
            </a:r>
            <a:r>
              <a:rPr lang="pt-BR" dirty="0" smtClean="0"/>
              <a:t>(</a:t>
            </a:r>
            <a:r>
              <a:rPr lang="pt-BR" dirty="0" err="1"/>
              <a:t>Azatioprina</a:t>
            </a:r>
            <a:r>
              <a:rPr lang="pt-BR" dirty="0"/>
              <a:t> e </a:t>
            </a:r>
            <a:r>
              <a:rPr lang="pt-BR" dirty="0" err="1" smtClean="0"/>
              <a:t>micofenolato</a:t>
            </a:r>
            <a:r>
              <a:rPr lang="pt-BR" dirty="0" smtClean="0"/>
              <a:t>)</a:t>
            </a:r>
          </a:p>
          <a:p>
            <a:r>
              <a:rPr lang="pt-BR" dirty="0"/>
              <a:t>Inibidores do sinal de proliferação (ISP) </a:t>
            </a:r>
            <a:r>
              <a:rPr lang="pt-BR" dirty="0" smtClean="0"/>
              <a:t>(</a:t>
            </a:r>
            <a:r>
              <a:rPr lang="pt-BR" dirty="0" err="1"/>
              <a:t>Everolimus</a:t>
            </a:r>
            <a:r>
              <a:rPr lang="pt-BR" dirty="0"/>
              <a:t> e </a:t>
            </a:r>
            <a:r>
              <a:rPr lang="pt-BR" dirty="0" err="1" smtClean="0"/>
              <a:t>sirolimus</a:t>
            </a:r>
            <a:r>
              <a:rPr lang="pt-BR" dirty="0" smtClean="0"/>
              <a:t>)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1143000"/>
          </a:xfrm>
        </p:spPr>
        <p:txBody>
          <a:bodyPr/>
          <a:lstStyle/>
          <a:p>
            <a:r>
              <a:rPr lang="pt-BR" b="1" dirty="0"/>
              <a:t>Doença vascular do enxerto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 lnSpcReduction="10000"/>
          </a:bodyPr>
          <a:lstStyle/>
          <a:p>
            <a:r>
              <a:rPr lang="pt-BR" dirty="0" smtClean="0"/>
              <a:t>Ao </a:t>
            </a:r>
            <a:r>
              <a:rPr lang="pt-BR" dirty="0"/>
              <a:t>final de 5 anos, cerca de 90% dos pacientes apresentarão hipertensão arterial, 80% dislipidemia, 30% diabetes e aproximadamente 50% dos pacientes apresentarão algum grau de </a:t>
            </a:r>
            <a:r>
              <a:rPr lang="pt-BR" dirty="0" smtClean="0"/>
              <a:t>DVE.</a:t>
            </a:r>
          </a:p>
          <a:p>
            <a:r>
              <a:rPr lang="pt-BR" dirty="0"/>
              <a:t>Uma vez que o paciente transplantado é </a:t>
            </a:r>
            <a:r>
              <a:rPr lang="pt-BR" dirty="0" err="1"/>
              <a:t>denervado</a:t>
            </a:r>
            <a:r>
              <a:rPr lang="pt-BR" dirty="0"/>
              <a:t>, os sintomas habituais de isquemia miocárdica podem não estar presentes, e a primeira manifestação da doença pode ser a morte </a:t>
            </a:r>
            <a:r>
              <a:rPr lang="pt-BR" dirty="0" smtClean="0"/>
              <a:t>súbita.</a:t>
            </a:r>
          </a:p>
          <a:p>
            <a:r>
              <a:rPr lang="pt-BR" dirty="0"/>
              <a:t>Outro sinal de alerta é a presença de arritmias, sinais de IC, documentação de alterações eletrocardiográficas ou alterações evidenciadas ao </a:t>
            </a:r>
            <a:r>
              <a:rPr lang="pt-BR" dirty="0" err="1"/>
              <a:t>ecocardiograma</a:t>
            </a:r>
            <a:r>
              <a:rPr lang="pt-BR" dirty="0"/>
              <a:t> de repouso.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 smtClean="0"/>
              <a:t>Diferenças entre </a:t>
            </a:r>
            <a:r>
              <a:rPr lang="pt-BR" b="1" dirty="0"/>
              <a:t>aterosclerose coronariana e a DVE.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A aterosclerose é usualmente focal, com proliferação excêntrica da camada íntima do segmento proximal dos vasos, associada ao depósito de cálcio, ruptura da lâmina elástica interna e presença de componente gorduroso da placa. </a:t>
            </a:r>
            <a:endParaRPr lang="pt-BR" dirty="0" smtClean="0"/>
          </a:p>
          <a:p>
            <a:r>
              <a:rPr lang="pt-BR" dirty="0"/>
              <a:t>Pode apresentar sinais de inflamação e as veias não são envolvidas no processo aterosclerótico </a:t>
            </a:r>
            <a:r>
              <a:rPr lang="pt-BR" dirty="0" smtClean="0"/>
              <a:t>tradicional.</a:t>
            </a:r>
          </a:p>
          <a:p>
            <a:r>
              <a:rPr lang="pt-BR" dirty="0"/>
              <a:t>A DVE é tipicamente caracterizada por uma proliferação difusa, concêntrica da camada </a:t>
            </a:r>
            <a:r>
              <a:rPr lang="pt-BR" dirty="0" err="1"/>
              <a:t>miointimal</a:t>
            </a:r>
            <a:r>
              <a:rPr lang="pt-BR" dirty="0"/>
              <a:t> dos vasos </a:t>
            </a:r>
            <a:r>
              <a:rPr lang="pt-BR" dirty="0" smtClean="0"/>
              <a:t>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Diagnóstico </a:t>
            </a:r>
            <a:r>
              <a:rPr lang="pt-BR" b="1" dirty="0" smtClean="0"/>
              <a:t>DVE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O diagnóstico precoce de DVE é limitado pela </a:t>
            </a:r>
            <a:r>
              <a:rPr lang="pt-BR" dirty="0" err="1"/>
              <a:t>denervação</a:t>
            </a:r>
            <a:r>
              <a:rPr lang="pt-BR" dirty="0"/>
              <a:t>, que resulta em ausência de sintomas anginosos típicos. </a:t>
            </a:r>
            <a:endParaRPr lang="pt-BR" dirty="0" smtClean="0"/>
          </a:p>
          <a:p>
            <a:r>
              <a:rPr lang="pt-BR" dirty="0"/>
              <a:t>Dos métodos diagnósticos não invasivos disponíveis, o </a:t>
            </a:r>
            <a:r>
              <a:rPr lang="pt-BR" dirty="0" err="1"/>
              <a:t>ecocardiograma</a:t>
            </a:r>
            <a:r>
              <a:rPr lang="pt-BR" dirty="0"/>
              <a:t> de estresse com </a:t>
            </a:r>
            <a:r>
              <a:rPr lang="pt-BR" dirty="0" err="1"/>
              <a:t>dobutamina</a:t>
            </a:r>
            <a:r>
              <a:rPr lang="pt-BR" dirty="0"/>
              <a:t> tem se mostrado o método mais aceito para diagnóstico, como também método útil em predizer pacientes com maior risco de eventos cardiovasculares, no seguimento tardio, pelo seu elevado valor preditivo </a:t>
            </a:r>
            <a:r>
              <a:rPr lang="pt-BR" dirty="0" smtClean="0"/>
              <a:t>negativo.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A </a:t>
            </a:r>
            <a:r>
              <a:rPr lang="pt-BR" dirty="0" err="1"/>
              <a:t>angiotomografia</a:t>
            </a:r>
            <a:r>
              <a:rPr lang="pt-BR" dirty="0"/>
              <a:t> de coronária com múltiplos detectores permite avaliação não invasiva da luz coronariana, da parede </a:t>
            </a:r>
            <a:r>
              <a:rPr lang="pt-BR" dirty="0" err="1"/>
              <a:t>intimal</a:t>
            </a:r>
            <a:r>
              <a:rPr lang="pt-BR" dirty="0"/>
              <a:t> podendo ser considerada para </a:t>
            </a:r>
            <a:r>
              <a:rPr lang="pt-BR" i="1" dirty="0" err="1" smtClean="0"/>
              <a:t>screening</a:t>
            </a:r>
            <a:r>
              <a:rPr lang="pt-BR" i="1" dirty="0" smtClean="0"/>
              <a:t>.</a:t>
            </a:r>
          </a:p>
          <a:p>
            <a:r>
              <a:rPr lang="pt-BR" dirty="0"/>
              <a:t>A DVE denominada rapidamente progressiva é definida como o aumento maior ou igual a 0,5 mm na espessura máxima da íntima do vaso, ao final do primeiro ano após </a:t>
            </a:r>
            <a:r>
              <a:rPr lang="pt-BR" dirty="0" smtClean="0"/>
              <a:t>transplante.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Prevenção e tratamento 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/>
              <a:t>As drogas de primeira linha para tratamento e prevenção da DVE são as estatinas. </a:t>
            </a:r>
            <a:r>
              <a:rPr lang="pt-BR" dirty="0" smtClean="0"/>
              <a:t>(</a:t>
            </a:r>
            <a:r>
              <a:rPr lang="pt-BR" dirty="0" err="1" smtClean="0"/>
              <a:t>Pravastatina</a:t>
            </a:r>
            <a:r>
              <a:rPr lang="pt-BR" dirty="0" smtClean="0"/>
              <a:t>)</a:t>
            </a:r>
          </a:p>
          <a:p>
            <a:r>
              <a:rPr lang="pt-BR" dirty="0"/>
              <a:t>No controle da hipertensão, os bloqueadores do canal de cálcio (</a:t>
            </a:r>
            <a:r>
              <a:rPr lang="pt-BR" dirty="0" err="1"/>
              <a:t>diltiazem</a:t>
            </a:r>
            <a:r>
              <a:rPr lang="pt-BR" dirty="0" smtClean="0"/>
              <a:t>) se mostraram efetivos, os </a:t>
            </a:r>
            <a:r>
              <a:rPr lang="pt-BR" dirty="0"/>
              <a:t>IECA também se mostraram efetivos na melhora da disfunção endotelial da DVE, inclusive com efeito sinérgico ao </a:t>
            </a:r>
            <a:r>
              <a:rPr lang="pt-BR" dirty="0" err="1" smtClean="0"/>
              <a:t>diltiazem</a:t>
            </a:r>
            <a:r>
              <a:rPr lang="pt-BR" dirty="0" smtClean="0"/>
              <a:t>.</a:t>
            </a:r>
          </a:p>
          <a:p>
            <a:r>
              <a:rPr lang="pt-BR" dirty="0"/>
              <a:t>Para os pacientes que já apresentam a doença instalada, as opções terapêuticas são a angioplastia com colocação de </a:t>
            </a:r>
            <a:r>
              <a:rPr lang="pt-BR" i="1" dirty="0" err="1"/>
              <a:t>stent</a:t>
            </a:r>
            <a:r>
              <a:rPr lang="pt-BR" i="1" dirty="0"/>
              <a:t>, revascularização miocárdica ou </a:t>
            </a:r>
            <a:r>
              <a:rPr lang="pt-BR" i="1" dirty="0" err="1"/>
              <a:t>retransplante</a:t>
            </a:r>
            <a:r>
              <a:rPr lang="pt-BR" i="1" dirty="0"/>
              <a:t> </a:t>
            </a:r>
            <a:r>
              <a:rPr lang="pt-BR" dirty="0" smtClean="0"/>
              <a:t> 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pt-BR" sz="6600" b="1" i="1" dirty="0" smtClean="0"/>
              <a:t>OBRIGADO.</a:t>
            </a:r>
          </a:p>
          <a:p>
            <a:pPr algn="ctr">
              <a:buNone/>
            </a:pPr>
            <a:r>
              <a:rPr lang="pt-BR" sz="4800" b="1" i="1" dirty="0" smtClean="0"/>
              <a:t>“MUCHAS GRACIAS”.</a:t>
            </a:r>
            <a:endParaRPr lang="pt-BR" sz="48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t-BR" b="1" dirty="0"/>
              <a:t>critérios de indicações e </a:t>
            </a:r>
            <a:r>
              <a:rPr lang="pt-BR" b="1" dirty="0" err="1"/>
              <a:t>contraindicações</a:t>
            </a:r>
            <a:r>
              <a:rPr lang="pt-BR" b="1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69371"/>
          </a:xfrm>
        </p:spPr>
        <p:txBody>
          <a:bodyPr>
            <a:normAutofit fontScale="92500" lnSpcReduction="10000"/>
          </a:bodyPr>
          <a:lstStyle/>
          <a:p>
            <a:r>
              <a:rPr lang="pt-BR" dirty="0"/>
              <a:t>idade </a:t>
            </a:r>
            <a:endParaRPr lang="pt-BR" dirty="0" smtClean="0"/>
          </a:p>
          <a:p>
            <a:r>
              <a:rPr lang="pt-BR" dirty="0"/>
              <a:t>teste cardiopulmonar (TCP</a:t>
            </a:r>
            <a:r>
              <a:rPr lang="pt-BR" dirty="0" smtClean="0"/>
              <a:t>), (alternativa teste de caminhada 6 </a:t>
            </a:r>
            <a:r>
              <a:rPr lang="pt-BR" dirty="0" err="1" smtClean="0"/>
              <a:t>min</a:t>
            </a:r>
            <a:r>
              <a:rPr lang="pt-BR" dirty="0"/>
              <a:t>)</a:t>
            </a:r>
            <a:endParaRPr lang="pt-BR" dirty="0" smtClean="0"/>
          </a:p>
          <a:p>
            <a:r>
              <a:rPr lang="pt-BR" dirty="0" smtClean="0"/>
              <a:t> </a:t>
            </a:r>
            <a:r>
              <a:rPr lang="pt-BR" dirty="0"/>
              <a:t>resistência vascular pulmonar (RVP</a:t>
            </a:r>
            <a:r>
              <a:rPr lang="pt-BR" dirty="0" smtClean="0"/>
              <a:t>),</a:t>
            </a:r>
          </a:p>
          <a:p>
            <a:r>
              <a:rPr lang="pt-BR" dirty="0" smtClean="0"/>
              <a:t>obesidade</a:t>
            </a:r>
            <a:r>
              <a:rPr lang="pt-BR" dirty="0"/>
              <a:t>, </a:t>
            </a:r>
            <a:endParaRPr lang="pt-BR" dirty="0" smtClean="0"/>
          </a:p>
          <a:p>
            <a:r>
              <a:rPr lang="pt-BR" dirty="0" smtClean="0"/>
              <a:t>câncer</a:t>
            </a:r>
            <a:r>
              <a:rPr lang="pt-BR" dirty="0"/>
              <a:t>, </a:t>
            </a:r>
            <a:endParaRPr lang="pt-BR" dirty="0" smtClean="0"/>
          </a:p>
          <a:p>
            <a:r>
              <a:rPr lang="pt-BR" dirty="0" smtClean="0"/>
              <a:t>diabetes </a:t>
            </a:r>
            <a:r>
              <a:rPr lang="pt-BR" dirty="0" err="1"/>
              <a:t>melito</a:t>
            </a:r>
            <a:r>
              <a:rPr lang="pt-BR" dirty="0"/>
              <a:t> (DM), </a:t>
            </a:r>
            <a:endParaRPr lang="pt-BR" dirty="0" smtClean="0"/>
          </a:p>
          <a:p>
            <a:r>
              <a:rPr lang="pt-BR" dirty="0" smtClean="0"/>
              <a:t>doença </a:t>
            </a:r>
            <a:r>
              <a:rPr lang="pt-BR" dirty="0"/>
              <a:t>de Chagas</a:t>
            </a:r>
            <a:r>
              <a:rPr lang="pt-BR" dirty="0" smtClean="0"/>
              <a:t>,</a:t>
            </a:r>
          </a:p>
          <a:p>
            <a:r>
              <a:rPr lang="pt-BR" dirty="0" smtClean="0"/>
              <a:t>insuficiência </a:t>
            </a:r>
            <a:r>
              <a:rPr lang="pt-BR" dirty="0"/>
              <a:t>renal, </a:t>
            </a:r>
            <a:endParaRPr lang="pt-BR" dirty="0" smtClean="0"/>
          </a:p>
          <a:p>
            <a:r>
              <a:rPr lang="pt-BR" dirty="0" smtClean="0"/>
              <a:t>doença </a:t>
            </a:r>
            <a:r>
              <a:rPr lang="pt-BR" dirty="0"/>
              <a:t>vascular periférica (DVP), </a:t>
            </a:r>
            <a:endParaRPr lang="pt-BR" dirty="0" smtClean="0"/>
          </a:p>
          <a:p>
            <a:r>
              <a:rPr lang="pt-BR" dirty="0" smtClean="0"/>
              <a:t>abuso </a:t>
            </a:r>
            <a:r>
              <a:rPr lang="pt-BR" dirty="0"/>
              <a:t>de </a:t>
            </a:r>
            <a:r>
              <a:rPr lang="pt-BR" dirty="0" smtClean="0"/>
              <a:t>drogas 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/>
              <a:t>Indicações de transplante cardíaco 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pt-BR" dirty="0"/>
              <a:t>Classe I </a:t>
            </a:r>
            <a:endParaRPr lang="pt-BR" dirty="0" smtClean="0"/>
          </a:p>
          <a:p>
            <a:r>
              <a:rPr lang="pt-BR" dirty="0"/>
              <a:t>IC refratária na dependência de drogas inotrópicas e/ou de suporte circulatório e/ou ventilação mecânica; 	C 	</a:t>
            </a:r>
          </a:p>
          <a:p>
            <a:r>
              <a:rPr lang="pt-BR" dirty="0"/>
              <a:t>VO2 pico ≤ 10 ml/Kg/</a:t>
            </a:r>
            <a:r>
              <a:rPr lang="pt-BR" dirty="0" err="1"/>
              <a:t>min</a:t>
            </a:r>
            <a:r>
              <a:rPr lang="pt-BR" dirty="0"/>
              <a:t>; 	C 	</a:t>
            </a:r>
          </a:p>
          <a:p>
            <a:r>
              <a:rPr lang="pt-BR" dirty="0"/>
              <a:t>Doença isquêmica com angina refratária sem possibilidade de revascularização; 	C 	</a:t>
            </a:r>
          </a:p>
          <a:p>
            <a:r>
              <a:rPr lang="pt-BR" dirty="0"/>
              <a:t>Arritmia ventricular refratária; 	C 	</a:t>
            </a:r>
          </a:p>
          <a:p>
            <a:r>
              <a:rPr lang="pt-BR" dirty="0"/>
              <a:t>Classe funcional III/IV persistente. </a:t>
            </a:r>
            <a:r>
              <a:rPr lang="pt-BR" dirty="0" smtClean="0"/>
              <a:t>C </a:t>
            </a:r>
            <a:r>
              <a:rPr lang="pt-BR" dirty="0"/>
              <a:t>	</a:t>
            </a:r>
          </a:p>
          <a:p>
            <a:pPr>
              <a:buNone/>
            </a:pPr>
            <a:r>
              <a:rPr lang="pt-BR" dirty="0"/>
              <a:t>	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112568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pt-BR" sz="3000" dirty="0" smtClean="0"/>
              <a:t>Classe </a:t>
            </a:r>
            <a:r>
              <a:rPr lang="pt-BR" sz="3000" dirty="0" err="1" smtClean="0"/>
              <a:t>IIa</a:t>
            </a:r>
            <a:r>
              <a:rPr lang="pt-BR" sz="3000" dirty="0" smtClean="0"/>
              <a:t> </a:t>
            </a:r>
          </a:p>
          <a:p>
            <a:r>
              <a:rPr lang="pt-BR" sz="3000" dirty="0" smtClean="0"/>
              <a:t>Teste </a:t>
            </a:r>
            <a:r>
              <a:rPr lang="pt-BR" sz="3000" dirty="0"/>
              <a:t>da caminhada dos 6 minutos &lt; 300 </a:t>
            </a:r>
            <a:r>
              <a:rPr lang="pt-BR" sz="3000" dirty="0" smtClean="0"/>
              <a:t>metros; C </a:t>
            </a:r>
            <a:endParaRPr lang="pt-BR" sz="3000" dirty="0"/>
          </a:p>
          <a:p>
            <a:r>
              <a:rPr lang="pt-BR" sz="3000" dirty="0"/>
              <a:t>Uso de BB com VO2 pico ≤ 12 ml/Kg/ </a:t>
            </a:r>
            <a:r>
              <a:rPr lang="pt-BR" sz="3000" dirty="0" err="1"/>
              <a:t>min</a:t>
            </a:r>
            <a:r>
              <a:rPr lang="pt-BR" sz="3000" dirty="0"/>
              <a:t>; </a:t>
            </a:r>
            <a:r>
              <a:rPr lang="pt-BR" sz="3000" dirty="0" smtClean="0"/>
              <a:t>C </a:t>
            </a:r>
            <a:r>
              <a:rPr lang="pt-BR" sz="3000" dirty="0"/>
              <a:t>	</a:t>
            </a:r>
          </a:p>
          <a:p>
            <a:r>
              <a:rPr lang="pt-BR" sz="3000" dirty="0"/>
              <a:t>Sem uso de BB com VO2 pico ≤ 14 ml/ Kg/</a:t>
            </a:r>
            <a:r>
              <a:rPr lang="pt-BR" sz="3000" dirty="0" err="1"/>
              <a:t>min</a:t>
            </a:r>
            <a:r>
              <a:rPr lang="pt-BR" sz="3000" dirty="0"/>
              <a:t>; </a:t>
            </a:r>
            <a:r>
              <a:rPr lang="pt-BR" sz="3000" dirty="0" smtClean="0"/>
              <a:t>C </a:t>
            </a:r>
            <a:endParaRPr lang="pt-BR" sz="3000" dirty="0"/>
          </a:p>
          <a:p>
            <a:r>
              <a:rPr lang="pt-BR" sz="3000" dirty="0"/>
              <a:t>Teste cardiopulmonar com relação VE/ VCO2 &gt; </a:t>
            </a:r>
            <a:r>
              <a:rPr lang="pt-BR" sz="3000" dirty="0" smtClean="0"/>
              <a:t>35(</a:t>
            </a:r>
            <a:r>
              <a:rPr lang="pt-BR" sz="3000" dirty="0" err="1" smtClean="0"/>
              <a:t>slope</a:t>
            </a:r>
            <a:r>
              <a:rPr lang="pt-BR" sz="3000" dirty="0" smtClean="0"/>
              <a:t>) </a:t>
            </a:r>
            <a:r>
              <a:rPr lang="pt-BR" sz="3000" dirty="0"/>
              <a:t>e VO2 pico ≤ 14 ml/Kg/min. </a:t>
            </a:r>
            <a:r>
              <a:rPr lang="pt-BR" sz="3000" dirty="0" smtClean="0"/>
              <a:t>C </a:t>
            </a:r>
            <a:r>
              <a:rPr lang="pt-BR" dirty="0"/>
              <a:t>	</a:t>
            </a:r>
          </a:p>
          <a:p>
            <a:pPr>
              <a:buNone/>
            </a:pPr>
            <a:r>
              <a:rPr lang="pt-BR" dirty="0"/>
              <a:t>Classe III </a:t>
            </a:r>
            <a:endParaRPr lang="pt-BR" dirty="0" smtClean="0"/>
          </a:p>
          <a:p>
            <a:r>
              <a:rPr lang="pt-BR" dirty="0"/>
              <a:t>Presença de disfunção sistólica isolada; </a:t>
            </a:r>
            <a:r>
              <a:rPr lang="pt-BR" dirty="0" smtClean="0"/>
              <a:t>C </a:t>
            </a:r>
            <a:endParaRPr lang="pt-BR" dirty="0"/>
          </a:p>
          <a:p>
            <a:r>
              <a:rPr lang="pt-BR" dirty="0"/>
              <a:t>Classe funcional III ou IV sem otimização terapêutica. </a:t>
            </a:r>
            <a:r>
              <a:rPr lang="pt-BR" dirty="0" smtClean="0"/>
              <a:t>C </a:t>
            </a:r>
            <a:endParaRPr lang="pt-BR" dirty="0"/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 err="1"/>
              <a:t>Contraindicações</a:t>
            </a:r>
            <a:r>
              <a:rPr lang="pt-BR" b="1" dirty="0"/>
              <a:t> absolutas para transplante cardíaco 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Resistência vascular pulmonar fixa &gt; 5 Wood, mesmo após provas farmacológicas; 	</a:t>
            </a:r>
          </a:p>
          <a:p>
            <a:r>
              <a:rPr lang="pt-BR" dirty="0"/>
              <a:t>Doenças cerebrovascular e/ou vascular periférica graves; 	</a:t>
            </a:r>
          </a:p>
          <a:p>
            <a:r>
              <a:rPr lang="pt-BR" dirty="0"/>
              <a:t>Insuficiência hepática irreversível, doença pulmonar grave; 	</a:t>
            </a:r>
          </a:p>
          <a:p>
            <a:r>
              <a:rPr lang="pt-BR" dirty="0"/>
              <a:t>Incompatibilidade ABO na prova cruzada prospectiva entre receptor e doador; 	</a:t>
            </a:r>
          </a:p>
          <a:p>
            <a:r>
              <a:rPr lang="pt-BR" dirty="0"/>
              <a:t>Doença psiquiátrica grave, dependência química e não aderência às recomendações da </a:t>
            </a:r>
            <a:r>
              <a:rPr lang="pt-BR" dirty="0" smtClean="0"/>
              <a:t>equipe.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>
            <a:normAutofit/>
          </a:bodyPr>
          <a:lstStyle/>
          <a:p>
            <a:r>
              <a:rPr lang="en-US" sz="3000" b="1" dirty="0" err="1"/>
              <a:t>Escore</a:t>
            </a:r>
            <a:r>
              <a:rPr lang="en-US" sz="3000" b="1" dirty="0"/>
              <a:t> </a:t>
            </a:r>
            <a:r>
              <a:rPr lang="en-US" sz="3000" b="1" dirty="0" err="1"/>
              <a:t>prognóstico</a:t>
            </a:r>
            <a:r>
              <a:rPr lang="en-US" sz="3000" b="1" dirty="0"/>
              <a:t> - </a:t>
            </a:r>
            <a:r>
              <a:rPr lang="en-US" sz="3000" b="1" i="1" dirty="0"/>
              <a:t>Heart Failure Survival Score (HFSS) e Seattle Heart Failure Model (SHFM)</a:t>
            </a:r>
            <a:endParaRPr lang="pt-BR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/>
              <a:t>((1(se DAC) ou 0 (não DAC)) x 0,6931 + (1(atraso de condução intraventricular) e 0 (sem atraso)) x 0,6083 + (FEVE (%)) x -0,0464 + (FC) x 0,0216 + (concentração de sódio) x - 0,0470 + (PA média) -0,0255 + (VO2 pico) x - 0,05456 </a:t>
            </a:r>
          </a:p>
          <a:p>
            <a:r>
              <a:rPr lang="pt-BR" dirty="0"/>
              <a:t>O estudo COCPIT19 definiu os pacientes em três perfis de risco utilizando o HFSS: </a:t>
            </a:r>
          </a:p>
          <a:p>
            <a:r>
              <a:rPr lang="pt-BR" i="1" dirty="0"/>
              <a:t>- Baixo risco (HFSS maior ou igual a 8,10) - Sobrevida em um ano - 93% </a:t>
            </a:r>
          </a:p>
          <a:p>
            <a:r>
              <a:rPr lang="pt-BR" i="1" dirty="0"/>
              <a:t>- Médio risco (HFSS entre 7,2-8,09) - Sobrevida em um ano - 72% </a:t>
            </a:r>
          </a:p>
          <a:p>
            <a:r>
              <a:rPr lang="pt-BR" i="1" dirty="0"/>
              <a:t>- Alto risco (HFSS menor ou igual a 7,19) - Sobrevida em um ano - 43%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/>
              <a:t>Manejo de drogas vasoativas e dispositivos de assistência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BR" i="1" dirty="0"/>
              <a:t>a) </a:t>
            </a:r>
            <a:r>
              <a:rPr lang="pt-BR" i="1" dirty="0" smtClean="0"/>
              <a:t>Vasodilatadores</a:t>
            </a:r>
          </a:p>
          <a:p>
            <a:r>
              <a:rPr lang="it-IT" dirty="0"/>
              <a:t>nitroprussiato de sódio, nitroglicerina e </a:t>
            </a:r>
            <a:r>
              <a:rPr lang="it-IT" dirty="0" smtClean="0"/>
              <a:t>nesiritide.</a:t>
            </a:r>
          </a:p>
          <a:p>
            <a:pPr>
              <a:buNone/>
            </a:pPr>
            <a:r>
              <a:rPr lang="pt-BR" i="1" dirty="0"/>
              <a:t>b) Inotrópicos e </a:t>
            </a:r>
            <a:r>
              <a:rPr lang="pt-BR" i="1" dirty="0" err="1" smtClean="0"/>
              <a:t>inodilatadores</a:t>
            </a:r>
            <a:endParaRPr lang="pt-BR" i="1" dirty="0" smtClean="0"/>
          </a:p>
          <a:p>
            <a:r>
              <a:rPr lang="pt-BR" dirty="0"/>
              <a:t>Tais agentes são divididos em três grupos: </a:t>
            </a:r>
            <a:r>
              <a:rPr lang="pt-BR" dirty="0" err="1"/>
              <a:t>agonistas</a:t>
            </a:r>
            <a:r>
              <a:rPr lang="pt-BR" dirty="0"/>
              <a:t> beta-adrenérgicos (noradrenalina, dopamina e </a:t>
            </a:r>
            <a:r>
              <a:rPr lang="pt-BR" dirty="0" err="1"/>
              <a:t>dobutamina</a:t>
            </a:r>
            <a:r>
              <a:rPr lang="pt-BR" dirty="0"/>
              <a:t>), inibidores da </a:t>
            </a:r>
            <a:r>
              <a:rPr lang="pt-BR" dirty="0" err="1"/>
              <a:t>fosfodiesterase</a:t>
            </a:r>
            <a:r>
              <a:rPr lang="pt-BR" dirty="0"/>
              <a:t> III (</a:t>
            </a:r>
            <a:r>
              <a:rPr lang="pt-BR" dirty="0" err="1"/>
              <a:t>milrinona</a:t>
            </a:r>
            <a:r>
              <a:rPr lang="pt-BR" dirty="0"/>
              <a:t>) e sensibilizadores de cálcio (</a:t>
            </a:r>
            <a:r>
              <a:rPr lang="pt-BR" dirty="0" err="1"/>
              <a:t>levosimendana</a:t>
            </a:r>
            <a:r>
              <a:rPr lang="pt-BR" dirty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Choque Cardiogênico</a:t>
            </a:r>
            <a:endParaRPr lang="pt-B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É </a:t>
            </a:r>
            <a:r>
              <a:rPr lang="pt-BR" dirty="0"/>
              <a:t>caracterizado por persistente (&gt; 30 minutos) e marcada hipotensão (PA sistólica &lt; 90 mmHg ou queda na PA média &gt; 30 mmHg), levando à hipoperfusão tecidual induzida por falência miocárdica, após correção da pré-carga. Quando monitorizado invasivamente, a pressão de oclusão pulmonar é &gt; 18 mmHg e o índice cardíaco é &lt; 2,2 l/</a:t>
            </a:r>
            <a:r>
              <a:rPr lang="pt-BR" dirty="0" err="1"/>
              <a:t>min</a:t>
            </a:r>
            <a:r>
              <a:rPr lang="pt-BR" dirty="0"/>
              <a:t>/</a:t>
            </a:r>
            <a:r>
              <a:rPr lang="pt-BR" dirty="0" err="1"/>
              <a:t>m²</a:t>
            </a:r>
            <a:r>
              <a:rPr lang="pt-BR" dirty="0"/>
              <a:t> (classe IV de </a:t>
            </a:r>
            <a:r>
              <a:rPr lang="pt-BR" dirty="0" err="1"/>
              <a:t>Forrester</a:t>
            </a:r>
            <a:r>
              <a:rPr lang="pt-BR" dirty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216</TotalTime>
  <Words>1320</Words>
  <Application>Microsoft Office PowerPoint</Application>
  <PresentationFormat>On-screen Show (4:3)</PresentationFormat>
  <Paragraphs>135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Flow</vt:lpstr>
      <vt:lpstr>Transplante Cardíaco</vt:lpstr>
      <vt:lpstr>Indicações e contraindicações para transplante cardíaco </vt:lpstr>
      <vt:lpstr>critérios de indicações e contraindicações </vt:lpstr>
      <vt:lpstr>Indicações de transplante cardíaco </vt:lpstr>
      <vt:lpstr>Slide 5</vt:lpstr>
      <vt:lpstr>Contraindicações absolutas para transplante cardíaco </vt:lpstr>
      <vt:lpstr>Escore prognóstico - Heart Failure Survival Score (HFSS) e Seattle Heart Failure Model (SHFM)</vt:lpstr>
      <vt:lpstr>Manejo de drogas vasoativas e dispositivos de assistência</vt:lpstr>
      <vt:lpstr>Choque Cardiogênico</vt:lpstr>
      <vt:lpstr>Dispositivos de assistência ventricular (DAV)</vt:lpstr>
      <vt:lpstr>Suporte Circulatório Mecânico Tipos de Dispositivos </vt:lpstr>
      <vt:lpstr>Balão Intra-Aórtico</vt:lpstr>
      <vt:lpstr>Bombas de Fluxo Contínuo (Centrífuga) </vt:lpstr>
      <vt:lpstr>Ventrículos Artificiais Paracorpóreos ou Implantáveis</vt:lpstr>
      <vt:lpstr>Coração Artificial Total</vt:lpstr>
      <vt:lpstr>Recomendações para uso de dispositivos de assistência ventricular </vt:lpstr>
      <vt:lpstr>Slide 17</vt:lpstr>
      <vt:lpstr>Contra- Indicações</vt:lpstr>
      <vt:lpstr>Receptor em prioridade </vt:lpstr>
      <vt:lpstr>Avaliação multiprofissional do candidato ao transplante cardíaco </vt:lpstr>
      <vt:lpstr>Imunossupressão </vt:lpstr>
      <vt:lpstr>Doença vascular do enxerto </vt:lpstr>
      <vt:lpstr>Diferenças entre aterosclerose coronariana e a DVE. </vt:lpstr>
      <vt:lpstr>Diagnóstico DVE</vt:lpstr>
      <vt:lpstr>Slide 25</vt:lpstr>
      <vt:lpstr>Prevenção e tratamento </vt:lpstr>
      <vt:lpstr>Slide 27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Transplante Cardíaco</dc:title>
  <dc:creator>Mariela</dc:creator>
  <cp:lastModifiedBy>Mariela</cp:lastModifiedBy>
  <cp:revision>26</cp:revision>
  <dcterms:created xsi:type="dcterms:W3CDTF">2010-10-12T22:32:51Z</dcterms:created>
  <dcterms:modified xsi:type="dcterms:W3CDTF">2010-10-13T02:09:44Z</dcterms:modified>
</cp:coreProperties>
</file>