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80" r:id="rId15"/>
    <p:sldId id="268" r:id="rId16"/>
    <p:sldId id="269" r:id="rId17"/>
    <p:sldId id="278" r:id="rId18"/>
    <p:sldId id="281" r:id="rId19"/>
    <p:sldId id="282" r:id="rId20"/>
    <p:sldId id="270" r:id="rId21"/>
    <p:sldId id="271" r:id="rId22"/>
    <p:sldId id="284" r:id="rId23"/>
    <p:sldId id="272" r:id="rId24"/>
    <p:sldId id="273" r:id="rId25"/>
    <p:sldId id="274" r:id="rId26"/>
    <p:sldId id="275" r:id="rId27"/>
    <p:sldId id="276" r:id="rId28"/>
    <p:sldId id="277" r:id="rId29"/>
    <p:sldId id="283"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516" y="6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47AFDE1F-3668-442F-9BAB-CAEB3DA4667F}" type="datetimeFigureOut">
              <a:rPr lang="pt-BR" smtClean="0"/>
              <a:pPr/>
              <a:t>25/01/2011</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2DFB57E6-DEE5-4B3E-8979-9FF42E0ADC05}"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7AFDE1F-3668-442F-9BAB-CAEB3DA4667F}" type="datetimeFigureOut">
              <a:rPr lang="pt-BR" smtClean="0"/>
              <a:pPr/>
              <a:t>25/01/2011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FB57E6-DEE5-4B3E-8979-9FF42E0ADC05}"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7AFDE1F-3668-442F-9BAB-CAEB3DA4667F}" type="datetimeFigureOut">
              <a:rPr lang="pt-BR" smtClean="0"/>
              <a:pPr/>
              <a:t>25/01/2011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FB57E6-DEE5-4B3E-8979-9FF42E0ADC05}"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7AFDE1F-3668-442F-9BAB-CAEB3DA4667F}" type="datetimeFigureOut">
              <a:rPr lang="pt-BR" smtClean="0"/>
              <a:pPr/>
              <a:t>25/01/2011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FB57E6-DEE5-4B3E-8979-9FF42E0ADC05}"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47AFDE1F-3668-442F-9BAB-CAEB3DA4667F}" type="datetimeFigureOut">
              <a:rPr lang="pt-BR" smtClean="0"/>
              <a:pPr/>
              <a:t>25/01/2011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FB57E6-DEE5-4B3E-8979-9FF42E0ADC05}"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47AFDE1F-3668-442F-9BAB-CAEB3DA4667F}" type="datetimeFigureOut">
              <a:rPr lang="pt-BR" smtClean="0"/>
              <a:pPr/>
              <a:t>25/01/2011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DFB57E6-DEE5-4B3E-8979-9FF42E0ADC05}"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47AFDE1F-3668-442F-9BAB-CAEB3DA4667F}" type="datetimeFigureOut">
              <a:rPr lang="pt-BR" smtClean="0"/>
              <a:pPr/>
              <a:t>25/01/2011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DFB57E6-DEE5-4B3E-8979-9FF42E0ADC05}"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47AFDE1F-3668-442F-9BAB-CAEB3DA4667F}" type="datetimeFigureOut">
              <a:rPr lang="pt-BR" smtClean="0"/>
              <a:pPr/>
              <a:t>25/01/2011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DFB57E6-DEE5-4B3E-8979-9FF42E0ADC0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7AFDE1F-3668-442F-9BAB-CAEB3DA4667F}" type="datetimeFigureOut">
              <a:rPr lang="pt-BR" smtClean="0"/>
              <a:pPr/>
              <a:t>25/01/2011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DFB57E6-DEE5-4B3E-8979-9FF42E0ADC0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47AFDE1F-3668-442F-9BAB-CAEB3DA4667F}" type="datetimeFigureOut">
              <a:rPr lang="pt-BR" smtClean="0"/>
              <a:pPr/>
              <a:t>25/01/2011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DFB57E6-DEE5-4B3E-8979-9FF42E0ADC0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47AFDE1F-3668-442F-9BAB-CAEB3DA4667F}" type="datetimeFigureOut">
              <a:rPr lang="pt-BR" smtClean="0"/>
              <a:pPr/>
              <a:t>25/01/2011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2DFB57E6-DEE5-4B3E-8979-9FF42E0ADC05}"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AFDE1F-3668-442F-9BAB-CAEB3DA4667F}" type="datetimeFigureOut">
              <a:rPr lang="pt-BR" smtClean="0"/>
              <a:pPr/>
              <a:t>25/01/2011</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FB57E6-DEE5-4B3E-8979-9FF42E0ADC05}"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Semiologia Cardiovascular</a:t>
            </a:r>
            <a:endParaRPr lang="pt-BR" dirty="0"/>
          </a:p>
        </p:txBody>
      </p:sp>
      <p:sp>
        <p:nvSpPr>
          <p:cNvPr id="3" name="Subtítulo 2"/>
          <p:cNvSpPr>
            <a:spLocks noGrp="1"/>
          </p:cNvSpPr>
          <p:nvPr>
            <p:ph type="subTitle" idx="1"/>
          </p:nvPr>
        </p:nvSpPr>
        <p:spPr/>
        <p:txBody>
          <a:bodyPr>
            <a:normAutofit lnSpcReduction="10000"/>
          </a:bodyPr>
          <a:lstStyle/>
          <a:p>
            <a:r>
              <a:rPr lang="pt-BR" sz="1600" dirty="0" smtClean="0"/>
              <a:t>Beatriz Helena Martins-R1</a:t>
            </a:r>
          </a:p>
          <a:p>
            <a:endParaRPr lang="pt-BR" sz="1600" dirty="0" smtClean="0"/>
          </a:p>
          <a:p>
            <a:r>
              <a:rPr lang="pt-BR" sz="1600" dirty="0" smtClean="0"/>
              <a:t>Serviço de cardiologia- Santa </a:t>
            </a:r>
            <a:r>
              <a:rPr lang="pt-BR" sz="1600" dirty="0" err="1" smtClean="0"/>
              <a:t>Casa-Rp</a:t>
            </a:r>
            <a:endParaRPr lang="pt-BR" sz="1600" dirty="0" smtClean="0"/>
          </a:p>
          <a:p>
            <a:endParaRPr lang="pt-BR" sz="1600" dirty="0"/>
          </a:p>
          <a:p>
            <a:endParaRPr lang="pt-BR" sz="1600" dirty="0" smtClean="0"/>
          </a:p>
          <a:p>
            <a:r>
              <a:rPr lang="pt-BR" sz="1600" dirty="0" smtClean="0"/>
              <a:t>Jan/2011</a:t>
            </a:r>
            <a:endParaRPr lang="pt-BR"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357166"/>
            <a:ext cx="8229600" cy="5768997"/>
          </a:xfrm>
        </p:spPr>
        <p:style>
          <a:lnRef idx="2">
            <a:schemeClr val="accent6"/>
          </a:lnRef>
          <a:fillRef idx="1">
            <a:schemeClr val="lt1"/>
          </a:fillRef>
          <a:effectRef idx="0">
            <a:schemeClr val="accent6"/>
          </a:effectRef>
          <a:fontRef idx="minor">
            <a:schemeClr val="dk1"/>
          </a:fontRef>
        </p:style>
        <p:txBody>
          <a:bodyPr>
            <a:normAutofit fontScale="32500" lnSpcReduction="20000"/>
          </a:bodyPr>
          <a:lstStyle/>
          <a:p>
            <a:pPr marL="514350" indent="-514350">
              <a:buFont typeface="+mj-lt"/>
              <a:buAutoNum type="arabicPeriod" startAt="4"/>
            </a:pPr>
            <a:r>
              <a:rPr lang="pt-BR" b="1" dirty="0" smtClean="0"/>
              <a:t>SÍNCOPE</a:t>
            </a:r>
          </a:p>
          <a:p>
            <a:pPr marL="514350" indent="-514350">
              <a:buNone/>
            </a:pPr>
            <a:endParaRPr lang="pt-BR" b="1" dirty="0" smtClean="0"/>
          </a:p>
          <a:p>
            <a:pPr marL="514350" indent="-514350"/>
            <a:r>
              <a:rPr lang="pt-BR" b="1" dirty="0" smtClean="0"/>
              <a:t>Perda súbita </a:t>
            </a:r>
            <a:r>
              <a:rPr lang="pt-BR" b="1" dirty="0"/>
              <a:t>e transitória da </a:t>
            </a:r>
            <a:r>
              <a:rPr lang="pt-BR" b="1" dirty="0" smtClean="0"/>
              <a:t>consciência</a:t>
            </a:r>
          </a:p>
          <a:p>
            <a:pPr marL="514350" indent="-514350">
              <a:buNone/>
            </a:pPr>
            <a:endParaRPr lang="pt-BR" b="1" dirty="0" smtClean="0"/>
          </a:p>
          <a:p>
            <a:pPr marL="514350" indent="-514350"/>
            <a:r>
              <a:rPr lang="pt-BR" b="1" dirty="0"/>
              <a:t>Pode ser de origem psicogênica ou por redução aguda, mas transitória, do fluxo sanguíneo cerebral. Quase sempre o quadro evolui rapidamente para a recuperação da </a:t>
            </a:r>
            <a:r>
              <a:rPr lang="pt-BR" b="1" dirty="0" smtClean="0"/>
              <a:t>consciência.</a:t>
            </a:r>
          </a:p>
          <a:p>
            <a:pPr marL="514350" indent="-514350">
              <a:buNone/>
            </a:pPr>
            <a:endParaRPr lang="pt-BR" b="1" dirty="0" smtClean="0"/>
          </a:p>
          <a:p>
            <a:r>
              <a:rPr lang="pt-BR" b="1" u="sng" dirty="0" smtClean="0"/>
              <a:t>Causas </a:t>
            </a:r>
            <a:r>
              <a:rPr lang="pt-BR" b="1" u="sng" dirty="0"/>
              <a:t>de Síncope </a:t>
            </a:r>
            <a:r>
              <a:rPr lang="pt-BR" b="1" u="sng" dirty="0" smtClean="0"/>
              <a:t>Cardíaca</a:t>
            </a:r>
          </a:p>
          <a:p>
            <a:pPr>
              <a:buNone/>
            </a:pPr>
            <a:endParaRPr lang="pt-BR" sz="4000" dirty="0"/>
          </a:p>
          <a:p>
            <a:pPr lvl="0"/>
            <a:r>
              <a:rPr lang="pt-BR" b="1" dirty="0" smtClean="0"/>
              <a:t>Elétrica</a:t>
            </a:r>
          </a:p>
          <a:p>
            <a:pPr lvl="0">
              <a:buNone/>
            </a:pPr>
            <a:endParaRPr lang="pt-BR" sz="4000" dirty="0"/>
          </a:p>
          <a:p>
            <a:pPr>
              <a:buNone/>
            </a:pPr>
            <a:r>
              <a:rPr lang="pt-BR" b="1" dirty="0" smtClean="0"/>
              <a:t>	Taquicardias</a:t>
            </a:r>
            <a:r>
              <a:rPr lang="pt-BR" dirty="0"/>
              <a:t>·</a:t>
            </a:r>
            <a:r>
              <a:rPr lang="pt-BR" sz="800" dirty="0"/>
              <a:t>        </a:t>
            </a:r>
            <a:r>
              <a:rPr lang="pt-BR" dirty="0"/>
              <a:t> </a:t>
            </a:r>
            <a:endParaRPr lang="pt-BR" sz="4000" dirty="0"/>
          </a:p>
          <a:p>
            <a:pPr lvl="1"/>
            <a:r>
              <a:rPr lang="pt-BR" dirty="0"/>
              <a:t>VT - incluindo </a:t>
            </a:r>
            <a:r>
              <a:rPr lang="pt-BR" dirty="0" err="1"/>
              <a:t>Torsades</a:t>
            </a:r>
            <a:r>
              <a:rPr lang="pt-BR" dirty="0"/>
              <a:t> de </a:t>
            </a:r>
            <a:r>
              <a:rPr lang="pt-BR" dirty="0" err="1"/>
              <a:t>Pointes</a:t>
            </a:r>
            <a:r>
              <a:rPr lang="pt-BR" dirty="0"/>
              <a:t>, </a:t>
            </a:r>
            <a:r>
              <a:rPr lang="pt-BR" dirty="0" err="1"/>
              <a:t>Sínd</a:t>
            </a:r>
            <a:r>
              <a:rPr lang="pt-BR" dirty="0"/>
              <a:t>. QT Longo</a:t>
            </a:r>
            <a:endParaRPr lang="pt-BR" sz="3600" dirty="0"/>
          </a:p>
          <a:p>
            <a:pPr lvl="1"/>
            <a:r>
              <a:rPr lang="pt-BR" dirty="0"/>
              <a:t>TSV - incluindo pré-excitação</a:t>
            </a:r>
            <a:endParaRPr lang="pt-BR" sz="3600" dirty="0"/>
          </a:p>
          <a:p>
            <a:pPr>
              <a:buNone/>
            </a:pPr>
            <a:r>
              <a:rPr lang="pt-BR" b="1" dirty="0" smtClean="0"/>
              <a:t>	</a:t>
            </a:r>
            <a:r>
              <a:rPr lang="pt-BR" b="1" dirty="0" err="1" smtClean="0"/>
              <a:t>Bradicardias</a:t>
            </a:r>
            <a:r>
              <a:rPr lang="pt-BR" dirty="0"/>
              <a:t>·</a:t>
            </a:r>
            <a:r>
              <a:rPr lang="pt-BR" sz="800" dirty="0"/>
              <a:t>        </a:t>
            </a:r>
            <a:r>
              <a:rPr lang="pt-BR" dirty="0"/>
              <a:t> </a:t>
            </a:r>
            <a:endParaRPr lang="pt-BR" sz="4000" dirty="0"/>
          </a:p>
          <a:p>
            <a:pPr lvl="1"/>
            <a:r>
              <a:rPr lang="pt-BR" dirty="0"/>
              <a:t>Doença do Nó Sinusal (</a:t>
            </a:r>
            <a:r>
              <a:rPr lang="pt-BR" dirty="0" err="1"/>
              <a:t>Sínd</a:t>
            </a:r>
            <a:r>
              <a:rPr lang="pt-BR" dirty="0"/>
              <a:t>. </a:t>
            </a:r>
            <a:r>
              <a:rPr lang="pt-BR" dirty="0" err="1" smtClean="0"/>
              <a:t>Bradi-Taqui</a:t>
            </a:r>
            <a:r>
              <a:rPr lang="pt-BR" dirty="0" smtClean="0"/>
              <a:t>)</a:t>
            </a:r>
            <a:endParaRPr lang="pt-BR" sz="3600" dirty="0"/>
          </a:p>
          <a:p>
            <a:pPr lvl="1"/>
            <a:r>
              <a:rPr lang="pt-BR" dirty="0"/>
              <a:t>Bloqueios </a:t>
            </a:r>
            <a:r>
              <a:rPr lang="pt-BR" dirty="0" smtClean="0"/>
              <a:t>A-V</a:t>
            </a:r>
          </a:p>
          <a:p>
            <a:pPr lvl="1"/>
            <a:endParaRPr lang="pt-BR" sz="3600" dirty="0"/>
          </a:p>
          <a:p>
            <a:r>
              <a:rPr lang="pt-BR" b="1" dirty="0" smtClean="0"/>
              <a:t>Mecânica</a:t>
            </a:r>
          </a:p>
          <a:p>
            <a:pPr>
              <a:buNone/>
            </a:pPr>
            <a:endParaRPr lang="pt-BR" sz="4000" dirty="0"/>
          </a:p>
          <a:p>
            <a:pPr>
              <a:buNone/>
            </a:pPr>
            <a:r>
              <a:rPr lang="pt-BR" b="1" dirty="0" smtClean="0"/>
              <a:t>	Obstrução </a:t>
            </a:r>
            <a:r>
              <a:rPr lang="pt-BR" b="1" dirty="0"/>
              <a:t>ao fluxo do VE</a:t>
            </a:r>
            <a:endParaRPr lang="pt-BR" sz="4000" dirty="0"/>
          </a:p>
          <a:p>
            <a:pPr lvl="0"/>
            <a:r>
              <a:rPr lang="pt-BR" dirty="0"/>
              <a:t>Estenose aórtica</a:t>
            </a:r>
            <a:endParaRPr lang="pt-BR" sz="4000" dirty="0"/>
          </a:p>
          <a:p>
            <a:pPr lvl="0"/>
            <a:r>
              <a:rPr lang="pt-BR" dirty="0" err="1"/>
              <a:t>Cardiomiopatia</a:t>
            </a:r>
            <a:r>
              <a:rPr lang="pt-BR" dirty="0"/>
              <a:t> hipertrófica</a:t>
            </a:r>
            <a:endParaRPr lang="pt-BR" sz="4000" dirty="0"/>
          </a:p>
          <a:p>
            <a:pPr lvl="0"/>
            <a:r>
              <a:rPr lang="pt-BR" dirty="0"/>
              <a:t>Estenose Mitral</a:t>
            </a:r>
            <a:endParaRPr lang="pt-BR" sz="4000" dirty="0"/>
          </a:p>
          <a:p>
            <a:pPr lvl="0"/>
            <a:r>
              <a:rPr lang="pt-BR" dirty="0"/>
              <a:t>Disfunção protética (trombose)</a:t>
            </a:r>
            <a:endParaRPr lang="pt-BR" sz="4000" dirty="0"/>
          </a:p>
          <a:p>
            <a:pPr lvl="0"/>
            <a:r>
              <a:rPr lang="pt-BR" dirty="0"/>
              <a:t>Mixoma de </a:t>
            </a:r>
            <a:r>
              <a:rPr lang="pt-BR" dirty="0" smtClean="0"/>
              <a:t>AE</a:t>
            </a:r>
          </a:p>
          <a:p>
            <a:pPr lvl="0">
              <a:buNone/>
            </a:pPr>
            <a:endParaRPr lang="pt-BR" sz="4000" dirty="0"/>
          </a:p>
          <a:p>
            <a:pPr>
              <a:buNone/>
            </a:pPr>
            <a:r>
              <a:rPr lang="pt-BR" b="1" dirty="0" smtClean="0"/>
              <a:t>	Obstrução </a:t>
            </a:r>
            <a:r>
              <a:rPr lang="pt-BR" b="1" dirty="0"/>
              <a:t>ao fluxo do VD</a:t>
            </a:r>
            <a:endParaRPr lang="pt-BR" sz="4000" dirty="0"/>
          </a:p>
          <a:p>
            <a:pPr lvl="0"/>
            <a:r>
              <a:rPr lang="pt-BR" dirty="0"/>
              <a:t>Hipertensão Arterial Pulmonar</a:t>
            </a:r>
            <a:endParaRPr lang="pt-BR" sz="4000" dirty="0"/>
          </a:p>
          <a:p>
            <a:pPr lvl="0"/>
            <a:r>
              <a:rPr lang="pt-BR" dirty="0"/>
              <a:t>Embolia Pulmonar</a:t>
            </a:r>
            <a:endParaRPr lang="pt-BR" sz="4000" dirty="0"/>
          </a:p>
          <a:p>
            <a:pPr lvl="0"/>
            <a:r>
              <a:rPr lang="pt-BR" dirty="0"/>
              <a:t>Estenose Pulmonar</a:t>
            </a:r>
            <a:endParaRPr lang="pt-BR" sz="4000" dirty="0"/>
          </a:p>
          <a:p>
            <a:pPr lvl="0"/>
            <a:r>
              <a:rPr lang="pt-BR" dirty="0"/>
              <a:t>Síndrome de </a:t>
            </a:r>
            <a:r>
              <a:rPr lang="pt-BR" dirty="0" err="1"/>
              <a:t>Eisenmenger</a:t>
            </a:r>
            <a:endParaRPr lang="pt-BR" sz="4000" dirty="0"/>
          </a:p>
          <a:p>
            <a:pPr lvl="0"/>
            <a:r>
              <a:rPr lang="pt-BR" dirty="0"/>
              <a:t>Mixoma de </a:t>
            </a:r>
            <a:r>
              <a:rPr lang="pt-BR" dirty="0" smtClean="0"/>
              <a:t>AD</a:t>
            </a:r>
          </a:p>
          <a:p>
            <a:pPr lvl="0"/>
            <a:endParaRPr lang="pt-BR" sz="4000" dirty="0"/>
          </a:p>
          <a:p>
            <a:pPr>
              <a:buNone/>
            </a:pPr>
            <a:r>
              <a:rPr lang="pt-BR" b="1" dirty="0" smtClean="0"/>
              <a:t>	Doenças </a:t>
            </a:r>
            <a:r>
              <a:rPr lang="pt-BR" b="1" dirty="0"/>
              <a:t>do Miocárdio</a:t>
            </a:r>
            <a:endParaRPr lang="pt-BR" sz="4000" dirty="0"/>
          </a:p>
          <a:p>
            <a:pPr lvl="0"/>
            <a:r>
              <a:rPr lang="pt-BR" dirty="0"/>
              <a:t>Infarto do miocárdio extenso</a:t>
            </a:r>
            <a:endParaRPr lang="pt-BR" sz="4000" dirty="0"/>
          </a:p>
          <a:p>
            <a:pPr lvl="0"/>
            <a:r>
              <a:rPr lang="pt-BR" dirty="0"/>
              <a:t>Isquemia miocárdica global</a:t>
            </a:r>
            <a:endParaRPr lang="pt-BR" sz="4000" dirty="0"/>
          </a:p>
          <a:p>
            <a:pPr lvl="0"/>
            <a:r>
              <a:rPr lang="pt-BR" dirty="0"/>
              <a:t>Severa disfunção </a:t>
            </a:r>
            <a:r>
              <a:rPr lang="pt-BR" dirty="0" smtClean="0"/>
              <a:t>miocárdica</a:t>
            </a:r>
          </a:p>
          <a:p>
            <a:pPr lvl="0">
              <a:buNone/>
            </a:pPr>
            <a:endParaRPr lang="pt-BR" sz="4000" dirty="0"/>
          </a:p>
          <a:p>
            <a:pPr>
              <a:buNone/>
            </a:pPr>
            <a:r>
              <a:rPr lang="pt-BR" b="1" dirty="0" smtClean="0"/>
              <a:t>	Outras</a:t>
            </a:r>
            <a:endParaRPr lang="pt-BR" sz="4000" dirty="0"/>
          </a:p>
          <a:p>
            <a:pPr lvl="0"/>
            <a:r>
              <a:rPr lang="pt-BR" dirty="0"/>
              <a:t>Tamponamento Cardíaco</a:t>
            </a:r>
            <a:endParaRPr lang="pt-BR" sz="4000" dirty="0"/>
          </a:p>
          <a:p>
            <a:pPr lvl="0"/>
            <a:r>
              <a:rPr lang="pt-BR" dirty="0"/>
              <a:t>Dissecção </a:t>
            </a:r>
            <a:r>
              <a:rPr lang="pt-BR" dirty="0" smtClean="0"/>
              <a:t>Aórtica</a:t>
            </a:r>
            <a:endParaRPr lang="pt-BR" sz="4000" dirty="0"/>
          </a:p>
        </p:txBody>
      </p:sp>
      <p:sp>
        <p:nvSpPr>
          <p:cNvPr id="4" name="Retângulo 3"/>
          <p:cNvSpPr/>
          <p:nvPr/>
        </p:nvSpPr>
        <p:spPr>
          <a:xfrm>
            <a:off x="2143108" y="-128590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a:bodyPr>
          <a:lstStyle/>
          <a:p>
            <a:r>
              <a:rPr lang="pt-BR" sz="1600" b="1" dirty="0"/>
              <a:t>A investigação diagnóstica de um paciente que teve desmaio </a:t>
            </a:r>
            <a:r>
              <a:rPr lang="pt-BR" sz="1600" b="1" dirty="0" smtClean="0"/>
              <a:t>compreende:a </a:t>
            </a:r>
            <a:r>
              <a:rPr lang="pt-BR" sz="1600" b="1" dirty="0"/>
              <a:t>análise do episódio em </a:t>
            </a:r>
            <a:r>
              <a:rPr lang="pt-BR" sz="1600" b="1" dirty="0" smtClean="0"/>
              <a:t>si, tempo </a:t>
            </a:r>
            <a:r>
              <a:rPr lang="pt-BR" sz="1600" b="1" dirty="0"/>
              <a:t>de duração, ocorrência ou não de convulsão, incontinência fecal ou urinária, mordedura de língua, sudorese e </a:t>
            </a:r>
            <a:r>
              <a:rPr lang="pt-BR" sz="1600" b="1" dirty="0" smtClean="0"/>
              <a:t>palidez, sintomas </a:t>
            </a:r>
            <a:r>
              <a:rPr lang="pt-BR" sz="1600" b="1" dirty="0"/>
              <a:t>que precedem o desmaio e as manifestações surgidas após a recuperação da consciência. </a:t>
            </a:r>
            <a:endParaRPr lang="pt-BR" sz="1600" b="1" dirty="0" smtClean="0"/>
          </a:p>
          <a:p>
            <a:pPr>
              <a:buNone/>
            </a:pPr>
            <a:endParaRPr lang="pt-BR" sz="1600" b="1" dirty="0" smtClean="0"/>
          </a:p>
          <a:p>
            <a:r>
              <a:rPr lang="pt-BR" sz="1600" b="1" dirty="0"/>
              <a:t>I</a:t>
            </a:r>
            <a:r>
              <a:rPr lang="pt-BR" sz="1600" b="1" dirty="0" smtClean="0"/>
              <a:t>nvestigar </a:t>
            </a:r>
            <a:r>
              <a:rPr lang="pt-BR" sz="1600" b="1" dirty="0"/>
              <a:t>as condições gerais do </a:t>
            </a:r>
            <a:r>
              <a:rPr lang="pt-BR" sz="1600" b="1" dirty="0" smtClean="0"/>
              <a:t>paciente, tempo </a:t>
            </a:r>
            <a:r>
              <a:rPr lang="pt-BR" sz="1600" b="1" dirty="0"/>
              <a:t>decorrido desde a última alimentação, o grau de tensão emocional, a atitude do indivíduo no momento da crise, a execução de exercício físico ou mudança súbita na posição do corpo, a temperatura ambiente, doenças recentes ou prévias. </a:t>
            </a:r>
            <a:r>
              <a:rPr lang="pt-BR" b="1" dirty="0"/>
              <a:t/>
            </a:r>
            <a:br>
              <a:rPr lang="pt-BR" b="1" dirty="0"/>
            </a:b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Exame físico do coração</a:t>
            </a:r>
            <a:endParaRPr lang="pt-BR" dirty="0"/>
          </a:p>
        </p:txBody>
      </p:sp>
      <p:sp>
        <p:nvSpPr>
          <p:cNvPr id="3" name="Espaço Reservado para Conteúdo 2"/>
          <p:cNvSpPr>
            <a:spLocks noGrp="1"/>
          </p:cNvSpPr>
          <p:nvPr>
            <p:ph idx="1"/>
          </p:nvPr>
        </p:nvSpPr>
        <p:spPr/>
        <p:txBody>
          <a:bodyPr>
            <a:normAutofit fontScale="55000" lnSpcReduction="20000"/>
          </a:bodyPr>
          <a:lstStyle/>
          <a:p>
            <a:r>
              <a:rPr lang="pt-BR" dirty="0" smtClean="0"/>
              <a:t>O </a:t>
            </a:r>
            <a:r>
              <a:rPr lang="pt-BR" dirty="0"/>
              <a:t>exame físico do coração inclui a inspeção, a palpação e a ausculta. A percussão pode ser eliminado da exploração semiológica do coração sem qualquer prejuízo</a:t>
            </a:r>
            <a:r>
              <a:rPr lang="pt-BR" dirty="0" smtClean="0"/>
              <a:t>.</a:t>
            </a:r>
          </a:p>
          <a:p>
            <a:pPr>
              <a:buNone/>
            </a:pPr>
            <a:r>
              <a:rPr lang="pt-BR" dirty="0"/>
              <a:t>               </a:t>
            </a:r>
          </a:p>
          <a:p>
            <a:r>
              <a:rPr lang="pt-BR" b="1" dirty="0"/>
              <a:t>INSPEÇÃO E </a:t>
            </a:r>
            <a:r>
              <a:rPr lang="pt-BR" b="1" dirty="0" smtClean="0"/>
              <a:t>PALPAÇÃO</a:t>
            </a:r>
            <a:endParaRPr lang="pt-BR" dirty="0"/>
          </a:p>
          <a:p>
            <a:pPr>
              <a:buNone/>
            </a:pPr>
            <a:r>
              <a:rPr lang="pt-BR" dirty="0" smtClean="0"/>
              <a:t> </a:t>
            </a:r>
            <a:r>
              <a:rPr lang="pt-BR" dirty="0"/>
              <a:t>Realiza-se a inspeção e palpação simultaneamente</a:t>
            </a:r>
            <a:r>
              <a:rPr lang="pt-BR" dirty="0" smtClean="0"/>
              <a:t>.</a:t>
            </a:r>
            <a:r>
              <a:rPr lang="pt-BR" dirty="0"/>
              <a:t> </a:t>
            </a:r>
            <a:endParaRPr lang="pt-BR" dirty="0" smtClean="0"/>
          </a:p>
          <a:p>
            <a:pPr>
              <a:buNone/>
            </a:pPr>
            <a:r>
              <a:rPr lang="pt-BR" dirty="0" smtClean="0"/>
              <a:t>Luminosidade</a:t>
            </a:r>
          </a:p>
          <a:p>
            <a:pPr>
              <a:buNone/>
            </a:pPr>
            <a:r>
              <a:rPr lang="pt-BR" dirty="0" smtClean="0"/>
              <a:t>Tórax nu (mulheres)</a:t>
            </a:r>
          </a:p>
          <a:p>
            <a:pPr>
              <a:buNone/>
            </a:pPr>
            <a:r>
              <a:rPr lang="pt-BR" dirty="0" smtClean="0"/>
              <a:t>Sempre à direita </a:t>
            </a:r>
          </a:p>
          <a:p>
            <a:pPr>
              <a:buNone/>
            </a:pPr>
            <a:r>
              <a:rPr lang="pt-BR" dirty="0" smtClean="0"/>
              <a:t>Paciente sentado, em pé , decúbitos laterais</a:t>
            </a:r>
          </a:p>
          <a:p>
            <a:pPr>
              <a:buNone/>
            </a:pPr>
            <a:endParaRPr lang="pt-BR" dirty="0"/>
          </a:p>
          <a:p>
            <a:pPr>
              <a:buNone/>
            </a:pPr>
            <a:endParaRPr lang="pt-BR" b="1" dirty="0" smtClean="0"/>
          </a:p>
          <a:p>
            <a:pPr>
              <a:buNone/>
            </a:pPr>
            <a:r>
              <a:rPr lang="pt-BR" b="1" dirty="0" smtClean="0"/>
              <a:t>ABAULAMENTO</a:t>
            </a:r>
          </a:p>
          <a:p>
            <a:pPr>
              <a:buNone/>
            </a:pPr>
            <a:endParaRPr lang="pt-BR" dirty="0"/>
          </a:p>
          <a:p>
            <a:r>
              <a:rPr lang="pt-BR" dirty="0"/>
              <a:t>                A observação da região precordial deve ser feita em duas incidências: </a:t>
            </a:r>
            <a:r>
              <a:rPr lang="pt-BR" i="1" dirty="0"/>
              <a:t>tangencial</a:t>
            </a:r>
            <a:r>
              <a:rPr lang="pt-BR" dirty="0"/>
              <a:t>, com o examinador de pé do lado direito do paciente, e </a:t>
            </a:r>
            <a:r>
              <a:rPr lang="pt-BR" i="1" dirty="0"/>
              <a:t>frontal</a:t>
            </a:r>
            <a:r>
              <a:rPr lang="pt-BR" dirty="0"/>
              <a:t>, o examinador ficando junto aos pés do paciente, que permanece deitado.</a:t>
            </a:r>
          </a:p>
          <a:p>
            <a:r>
              <a:rPr lang="pt-BR" dirty="0"/>
              <a:t>                O abaulamento dessa região pode indicar a presença de aneurisma da aorta, </a:t>
            </a:r>
            <a:r>
              <a:rPr lang="pt-BR" dirty="0" err="1"/>
              <a:t>cardiomegalia</a:t>
            </a:r>
            <a:r>
              <a:rPr lang="pt-BR" dirty="0"/>
              <a:t>, derrame pericárdico e alterações da própria caixa torácica.</a:t>
            </a:r>
          </a:p>
          <a:p>
            <a:r>
              <a:rPr lang="pt-BR" dirty="0"/>
              <a:t>                Nas crianças, cuja parede é mais flexível, a dilatação e a hipertrofia cardíacas, principalmente do ventrículo direito, deformam com facilidade o </a:t>
            </a:r>
            <a:r>
              <a:rPr lang="pt-BR" dirty="0" err="1"/>
              <a:t>precórdio</a:t>
            </a:r>
            <a:r>
              <a:rPr lang="pt-BR" dirty="0"/>
              <a:t>. Por isso as cardiopatias congênitas e as lesões valvares reumáticas são as causas mais freqüentes de abaulamento precordial</a:t>
            </a:r>
            <a:r>
              <a:rPr lang="pt-BR" dirty="0" smtClean="0"/>
              <a:t>.</a:t>
            </a:r>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fontScale="55000" lnSpcReduction="20000"/>
          </a:bodyPr>
          <a:lstStyle/>
          <a:p>
            <a:r>
              <a:rPr lang="pt-BR" b="1" dirty="0"/>
              <a:t>ICTUS </a:t>
            </a:r>
            <a:r>
              <a:rPr lang="pt-BR" b="1" dirty="0" smtClean="0"/>
              <a:t>CORDIS</a:t>
            </a:r>
          </a:p>
          <a:p>
            <a:pPr>
              <a:buNone/>
            </a:pPr>
            <a:endParaRPr lang="pt-BR" dirty="0"/>
          </a:p>
          <a:p>
            <a:r>
              <a:rPr lang="pt-BR" dirty="0"/>
              <a:t>                O </a:t>
            </a:r>
            <a:r>
              <a:rPr lang="pt-BR" i="1" dirty="0" err="1"/>
              <a:t>ictus</a:t>
            </a:r>
            <a:r>
              <a:rPr lang="pt-BR" i="1" dirty="0"/>
              <a:t> </a:t>
            </a:r>
            <a:r>
              <a:rPr lang="pt-BR" i="1" dirty="0" err="1"/>
              <a:t>cordis</a:t>
            </a:r>
            <a:r>
              <a:rPr lang="pt-BR" dirty="0"/>
              <a:t>, ou choque da ponta, é estudado pela inspeção e palpação, investigando-se localização, extensão, mobilidade, intensidade e forma de impulsão, ritmo e freqüência</a:t>
            </a:r>
            <a:r>
              <a:rPr lang="pt-BR" dirty="0" smtClean="0"/>
              <a:t>.</a:t>
            </a:r>
          </a:p>
          <a:p>
            <a:pPr>
              <a:buNone/>
            </a:pPr>
            <a:endParaRPr lang="pt-BR" dirty="0"/>
          </a:p>
          <a:p>
            <a:r>
              <a:rPr lang="pt-BR" dirty="0"/>
              <a:t>                A localização do </a:t>
            </a:r>
            <a:r>
              <a:rPr lang="pt-BR" i="1" dirty="0" err="1"/>
              <a:t>ictus</a:t>
            </a:r>
            <a:r>
              <a:rPr lang="pt-BR" dirty="0"/>
              <a:t> </a:t>
            </a:r>
            <a:r>
              <a:rPr lang="pt-BR" i="1" dirty="0" err="1"/>
              <a:t>cordis</a:t>
            </a:r>
            <a:r>
              <a:rPr lang="pt-BR" dirty="0"/>
              <a:t> varia de acordo com o biótipo do paciente. Nos </a:t>
            </a:r>
            <a:r>
              <a:rPr lang="pt-BR" dirty="0" err="1"/>
              <a:t>mediolíneos</a:t>
            </a:r>
            <a:r>
              <a:rPr lang="pt-BR" dirty="0"/>
              <a:t> situa-se no cruzamento da linha </a:t>
            </a:r>
            <a:r>
              <a:rPr lang="pt-BR" dirty="0" err="1"/>
              <a:t>hemiclavicular</a:t>
            </a:r>
            <a:r>
              <a:rPr lang="pt-BR" dirty="0"/>
              <a:t> esquerda com o 5</a:t>
            </a:r>
            <a:r>
              <a:rPr lang="pt-BR" baseline="30000" dirty="0"/>
              <a:t>o</a:t>
            </a:r>
            <a:r>
              <a:rPr lang="pt-BR" dirty="0"/>
              <a:t> espaço intercostal; nos </a:t>
            </a:r>
            <a:r>
              <a:rPr lang="pt-BR" dirty="0" err="1"/>
              <a:t>brevilíneos</a:t>
            </a:r>
            <a:r>
              <a:rPr lang="pt-BR" dirty="0"/>
              <a:t>, desloca-se cerca de 2 cm para fora e para cima, situando-se no 4</a:t>
            </a:r>
            <a:r>
              <a:rPr lang="pt-BR" baseline="30000" dirty="0"/>
              <a:t>o</a:t>
            </a:r>
            <a:r>
              <a:rPr lang="pt-BR" dirty="0"/>
              <a:t> espaço intercostal; nos longilíneos, costuma estar no 6</a:t>
            </a:r>
            <a:r>
              <a:rPr lang="pt-BR" baseline="30000" dirty="0"/>
              <a:t>o</a:t>
            </a:r>
            <a:r>
              <a:rPr lang="pt-BR" dirty="0"/>
              <a:t> espaço, 1 ou 2 cm para dentro da linha </a:t>
            </a:r>
            <a:r>
              <a:rPr lang="pt-BR" dirty="0" err="1"/>
              <a:t>hemiclavicular</a:t>
            </a:r>
            <a:r>
              <a:rPr lang="pt-BR" dirty="0" smtClean="0"/>
              <a:t>.</a:t>
            </a:r>
          </a:p>
          <a:p>
            <a:pPr>
              <a:buNone/>
            </a:pPr>
            <a:endParaRPr lang="pt-BR" dirty="0"/>
          </a:p>
          <a:p>
            <a:r>
              <a:rPr lang="pt-BR" dirty="0"/>
              <a:t>                </a:t>
            </a:r>
            <a:r>
              <a:rPr lang="pt-BR" i="1" dirty="0" err="1"/>
              <a:t>Ictus</a:t>
            </a:r>
            <a:r>
              <a:rPr lang="pt-BR" i="1" dirty="0"/>
              <a:t> </a:t>
            </a:r>
            <a:r>
              <a:rPr lang="pt-BR" i="1" dirty="0" err="1"/>
              <a:t>cordis</a:t>
            </a:r>
            <a:r>
              <a:rPr lang="pt-BR" dirty="0"/>
              <a:t> impalpável e invisível: portadores de enfisema pulmonar ou quando há obesidade, musculatura muito </a:t>
            </a:r>
            <a:r>
              <a:rPr lang="pt-BR" dirty="0" smtClean="0"/>
              <a:t>desenvolvida </a:t>
            </a:r>
            <a:r>
              <a:rPr lang="pt-BR" dirty="0"/>
              <a:t>ou grandes mamas</a:t>
            </a:r>
            <a:r>
              <a:rPr lang="pt-BR" dirty="0" smtClean="0"/>
              <a:t>.</a:t>
            </a:r>
          </a:p>
          <a:p>
            <a:pPr>
              <a:buNone/>
            </a:pPr>
            <a:endParaRPr lang="pt-BR" dirty="0"/>
          </a:p>
          <a:p>
            <a:r>
              <a:rPr lang="pt-BR" dirty="0"/>
              <a:t>                O deslocamento do </a:t>
            </a:r>
            <a:r>
              <a:rPr lang="pt-BR" i="1" dirty="0" err="1"/>
              <a:t>ictus</a:t>
            </a:r>
            <a:r>
              <a:rPr lang="pt-BR" i="1" dirty="0"/>
              <a:t> </a:t>
            </a:r>
            <a:r>
              <a:rPr lang="pt-BR" i="1" dirty="0" err="1"/>
              <a:t>cordis</a:t>
            </a:r>
            <a:r>
              <a:rPr lang="pt-BR" dirty="0"/>
              <a:t> indica dilatação e/ou hipertrofia do ventrículo esquerdo. Cumpre assinalar que a hipertrofia do ventrículo direito pouco ou nada repercute sobre o </a:t>
            </a:r>
            <a:r>
              <a:rPr lang="pt-BR" i="1" dirty="0" err="1"/>
              <a:t>ictus</a:t>
            </a:r>
            <a:r>
              <a:rPr lang="pt-BR" i="1" dirty="0"/>
              <a:t> </a:t>
            </a:r>
            <a:r>
              <a:rPr lang="pt-BR" i="1" dirty="0" err="1"/>
              <a:t>cordis</a:t>
            </a:r>
            <a:r>
              <a:rPr lang="pt-BR" dirty="0"/>
              <a:t>, pois esta cavidade não participa da ponta do coração</a:t>
            </a:r>
            <a:r>
              <a:rPr lang="pt-BR" dirty="0" smtClean="0"/>
              <a:t>.</a:t>
            </a:r>
          </a:p>
          <a:p>
            <a:pPr>
              <a:buNone/>
            </a:pPr>
            <a:endParaRPr lang="pt-BR" dirty="0"/>
          </a:p>
          <a:p>
            <a:r>
              <a:rPr lang="pt-BR" dirty="0"/>
              <a:t>                Avalia-se a extensão do </a:t>
            </a:r>
            <a:r>
              <a:rPr lang="pt-BR" i="1" dirty="0" err="1"/>
              <a:t>ictus</a:t>
            </a:r>
            <a:r>
              <a:rPr lang="pt-BR" dirty="0"/>
              <a:t> </a:t>
            </a:r>
            <a:r>
              <a:rPr lang="pt-BR" i="1" dirty="0" err="1"/>
              <a:t>cordis</a:t>
            </a:r>
            <a:r>
              <a:rPr lang="pt-BR" dirty="0"/>
              <a:t> procurando-se determinar quantas polpas digitais são necessárias para cobri-lo. Em condições normais, 1 ou 2 polpas digitais. Nos casos de </a:t>
            </a:r>
            <a:r>
              <a:rPr lang="pt-BR" dirty="0" smtClean="0"/>
              <a:t>hipertrofia </a:t>
            </a:r>
            <a:r>
              <a:rPr lang="pt-BR" dirty="0"/>
              <a:t>ventricular, são necessárias 3 polpas ou mais. Quando há grande dilatação e hipertrofia, o </a:t>
            </a:r>
            <a:r>
              <a:rPr lang="pt-BR" i="1" dirty="0" err="1"/>
              <a:t>ictus</a:t>
            </a:r>
            <a:r>
              <a:rPr lang="pt-BR" i="1" dirty="0"/>
              <a:t> </a:t>
            </a:r>
            <a:r>
              <a:rPr lang="pt-BR" i="1" dirty="0" err="1"/>
              <a:t>cordis</a:t>
            </a:r>
            <a:r>
              <a:rPr lang="pt-BR" dirty="0"/>
              <a:t> pode chegar a abarcar toda a palma da mão</a:t>
            </a:r>
            <a:r>
              <a:rPr lang="pt-BR" dirty="0" smtClean="0"/>
              <a:t>.</a:t>
            </a:r>
          </a:p>
          <a:p>
            <a:pPr>
              <a:buNone/>
            </a:pPr>
            <a:endParaRPr lang="pt-BR" dirty="0"/>
          </a:p>
          <a:p>
            <a:r>
              <a:rPr lang="pt-BR" dirty="0"/>
              <a:t>                Determina-se a </a:t>
            </a:r>
            <a:r>
              <a:rPr lang="pt-BR" b="1" dirty="0"/>
              <a:t>mobilidade</a:t>
            </a:r>
            <a:r>
              <a:rPr lang="pt-BR" dirty="0"/>
              <a:t> do </a:t>
            </a:r>
            <a:r>
              <a:rPr lang="pt-BR" i="1" dirty="0" err="1"/>
              <a:t>ictus</a:t>
            </a:r>
            <a:r>
              <a:rPr lang="pt-BR" dirty="0"/>
              <a:t> </a:t>
            </a:r>
            <a:r>
              <a:rPr lang="pt-BR" i="1" dirty="0" err="1"/>
              <a:t>cordis</a:t>
            </a:r>
            <a:r>
              <a:rPr lang="pt-BR" dirty="0"/>
              <a:t> da seguinte maneira: primeiro, marca-se o local do choque com o paciente em decúbito dorsal. A seguir, o paciente adote os decúbitos laterais (D e </a:t>
            </a:r>
            <a:r>
              <a:rPr lang="pt-BR" dirty="0" err="1"/>
              <a:t>E</a:t>
            </a:r>
            <a:r>
              <a:rPr lang="pt-BR" dirty="0"/>
              <a:t>), e o examinador marca a posição do </a:t>
            </a:r>
            <a:r>
              <a:rPr lang="pt-BR" i="1" dirty="0" err="1"/>
              <a:t>ictus</a:t>
            </a:r>
            <a:r>
              <a:rPr lang="pt-BR" dirty="0"/>
              <a:t> </a:t>
            </a:r>
            <a:r>
              <a:rPr lang="pt-BR" i="1" dirty="0" err="1"/>
              <a:t>cordis</a:t>
            </a:r>
            <a:r>
              <a:rPr lang="pt-BR" dirty="0"/>
              <a:t> nestas posições. Em condições normais, o </a:t>
            </a:r>
            <a:r>
              <a:rPr lang="pt-BR" i="1" dirty="0" err="1"/>
              <a:t>ictus</a:t>
            </a:r>
            <a:r>
              <a:rPr lang="pt-BR" dirty="0"/>
              <a:t> </a:t>
            </a:r>
            <a:r>
              <a:rPr lang="pt-BR" i="1" dirty="0" err="1"/>
              <a:t>cordis</a:t>
            </a:r>
            <a:r>
              <a:rPr lang="pt-BR" dirty="0"/>
              <a:t> se desloca 1 a 2 cm com as mudanças das posições</a:t>
            </a:r>
            <a:r>
              <a:rPr lang="pt-BR" dirty="0" smtClean="0"/>
              <a:t>.</a:t>
            </a:r>
          </a:p>
          <a:p>
            <a:pPr>
              <a:buNone/>
            </a:pPr>
            <a:endParaRPr lang="pt-BR" dirty="0"/>
          </a:p>
          <a:p>
            <a:r>
              <a:rPr lang="pt-BR" dirty="0"/>
              <a:t>                A </a:t>
            </a:r>
            <a:r>
              <a:rPr lang="pt-BR" b="1" dirty="0"/>
              <a:t>intensidade</a:t>
            </a:r>
            <a:r>
              <a:rPr lang="pt-BR" dirty="0"/>
              <a:t> do </a:t>
            </a:r>
            <a:r>
              <a:rPr lang="pt-BR" i="1" dirty="0" err="1"/>
              <a:t>ictus</a:t>
            </a:r>
            <a:r>
              <a:rPr lang="pt-BR" dirty="0"/>
              <a:t> </a:t>
            </a:r>
            <a:r>
              <a:rPr lang="pt-BR" i="1" dirty="0" err="1"/>
              <a:t>cordis</a:t>
            </a:r>
            <a:r>
              <a:rPr lang="pt-BR" dirty="0"/>
              <a:t> é avaliada mais pela palpação do que pela inspeção.</a:t>
            </a:r>
          </a:p>
          <a:p>
            <a:pPr>
              <a:buNone/>
            </a:pP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Picture 6"/>
          <p:cNvPicPr>
            <a:picLocks noGrp="1" noChangeAspect="1" noChangeArrowheads="1"/>
          </p:cNvPicPr>
          <p:nvPr>
            <p:ph idx="1"/>
          </p:nvPr>
        </p:nvPicPr>
        <p:blipFill>
          <a:blip r:embed="rId2"/>
          <a:srcRect/>
          <a:stretch>
            <a:fillRect/>
          </a:stretch>
        </p:blipFill>
        <p:spPr bwMode="auto">
          <a:xfrm>
            <a:off x="1408524" y="1071546"/>
            <a:ext cx="6326952" cy="50546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fontScale="47500" lnSpcReduction="20000"/>
          </a:bodyPr>
          <a:lstStyle/>
          <a:p>
            <a:pPr>
              <a:buNone/>
            </a:pPr>
            <a:r>
              <a:rPr lang="pt-BR" b="1" dirty="0"/>
              <a:t>BATIMENTOS OU MOVIMENTOS</a:t>
            </a:r>
            <a:endParaRPr lang="pt-BR" dirty="0"/>
          </a:p>
          <a:p>
            <a:pPr>
              <a:buNone/>
            </a:pPr>
            <a:endParaRPr lang="pt-BR" dirty="0"/>
          </a:p>
          <a:p>
            <a:r>
              <a:rPr lang="pt-BR" dirty="0"/>
              <a:t>                </a:t>
            </a:r>
            <a:r>
              <a:rPr lang="pt-BR" b="1" dirty="0"/>
              <a:t>Retração</a:t>
            </a:r>
            <a:r>
              <a:rPr lang="pt-BR" dirty="0"/>
              <a:t> </a:t>
            </a:r>
            <a:r>
              <a:rPr lang="pt-BR" b="1" dirty="0"/>
              <a:t>sistólica</a:t>
            </a:r>
            <a:r>
              <a:rPr lang="pt-BR" dirty="0"/>
              <a:t> </a:t>
            </a:r>
            <a:r>
              <a:rPr lang="pt-BR" b="1" dirty="0"/>
              <a:t>apical</a:t>
            </a:r>
            <a:r>
              <a:rPr lang="pt-BR" dirty="0"/>
              <a:t>: durante a sístole, ao invés de um impulso, o que se percebe é uma retração (P. Ex.: hipertrofia direita</a:t>
            </a:r>
            <a:r>
              <a:rPr lang="pt-BR" dirty="0" smtClean="0"/>
              <a:t>).</a:t>
            </a:r>
          </a:p>
          <a:p>
            <a:endParaRPr lang="pt-BR" dirty="0"/>
          </a:p>
          <a:p>
            <a:r>
              <a:rPr lang="pt-BR" dirty="0"/>
              <a:t>                </a:t>
            </a:r>
            <a:r>
              <a:rPr lang="pt-BR" b="1" dirty="0"/>
              <a:t>Levantamento em massa do </a:t>
            </a:r>
            <a:r>
              <a:rPr lang="pt-BR" b="1" dirty="0" err="1"/>
              <a:t>precórdio</a:t>
            </a:r>
            <a:r>
              <a:rPr lang="pt-BR" dirty="0"/>
              <a:t>: impulso sistólico que movimenta uma área relativamente grande da parede torácica nas paredes torácicas (P. Ex.: hipertrofia direita</a:t>
            </a:r>
            <a:r>
              <a:rPr lang="pt-BR" dirty="0" smtClean="0"/>
              <a:t>).</a:t>
            </a:r>
          </a:p>
          <a:p>
            <a:pPr>
              <a:buNone/>
            </a:pPr>
            <a:endParaRPr lang="pt-BR" dirty="0"/>
          </a:p>
          <a:p>
            <a:r>
              <a:rPr lang="pt-BR" dirty="0"/>
              <a:t>                </a:t>
            </a:r>
            <a:r>
              <a:rPr lang="pt-BR" b="1" dirty="0"/>
              <a:t>Choque valvar</a:t>
            </a:r>
            <a:r>
              <a:rPr lang="pt-BR" dirty="0"/>
              <a:t>: quando as bulhas cardíacas se tornam </a:t>
            </a:r>
            <a:r>
              <a:rPr lang="pt-BR" dirty="0" err="1"/>
              <a:t>hiperfonéticas</a:t>
            </a:r>
            <a:r>
              <a:rPr lang="pt-BR" dirty="0"/>
              <a:t>, podem ser sentidas pela mão como um choque de curta duração</a:t>
            </a:r>
            <a:r>
              <a:rPr lang="pt-BR" dirty="0" smtClean="0"/>
              <a:t>.</a:t>
            </a:r>
          </a:p>
          <a:p>
            <a:pPr>
              <a:buNone/>
            </a:pPr>
            <a:endParaRPr lang="pt-BR" dirty="0"/>
          </a:p>
          <a:p>
            <a:r>
              <a:rPr lang="pt-BR" dirty="0"/>
              <a:t>                </a:t>
            </a:r>
            <a:r>
              <a:rPr lang="pt-BR" b="1" dirty="0"/>
              <a:t>Pulsações epigástricas</a:t>
            </a:r>
            <a:r>
              <a:rPr lang="pt-BR" dirty="0"/>
              <a:t>: são pulsações intensas ao nível do ângulo </a:t>
            </a:r>
            <a:r>
              <a:rPr lang="pt-BR" dirty="0" err="1"/>
              <a:t>xifoesternal</a:t>
            </a:r>
            <a:r>
              <a:rPr lang="pt-BR" dirty="0"/>
              <a:t>, onde se consegue inclusive perceber as contrações do ventrículo hipertrofiado (P. Ex.: hipertrofia ventricular direita</a:t>
            </a:r>
            <a:r>
              <a:rPr lang="pt-BR" dirty="0" smtClean="0"/>
              <a:t>).</a:t>
            </a:r>
          </a:p>
          <a:p>
            <a:pPr>
              <a:buNone/>
            </a:pPr>
            <a:endParaRPr lang="pt-BR" dirty="0"/>
          </a:p>
          <a:p>
            <a:r>
              <a:rPr lang="pt-BR" b="1" dirty="0"/>
              <a:t>                Pulso hepático</a:t>
            </a:r>
            <a:r>
              <a:rPr lang="pt-BR" dirty="0"/>
              <a:t>: pulsação pré-sistólica (estenose tricúspide) e pulsação sistólica (insuficiência tricúspide</a:t>
            </a:r>
            <a:r>
              <a:rPr lang="pt-BR" dirty="0" smtClean="0"/>
              <a:t>)</a:t>
            </a:r>
          </a:p>
          <a:p>
            <a:pPr>
              <a:buNone/>
            </a:pPr>
            <a:endParaRPr lang="pt-BR" dirty="0"/>
          </a:p>
          <a:p>
            <a:r>
              <a:rPr lang="pt-BR" dirty="0"/>
              <a:t>                </a:t>
            </a:r>
            <a:r>
              <a:rPr lang="pt-BR" b="1" dirty="0"/>
              <a:t>Pulsação </a:t>
            </a:r>
            <a:r>
              <a:rPr lang="pt-BR" b="1" dirty="0" err="1"/>
              <a:t>supra-esternal</a:t>
            </a:r>
            <a:r>
              <a:rPr lang="pt-BR" dirty="0"/>
              <a:t>: quando muito intensas, levam a suspeita de hipertensão arterial, esclerose senil da aorta, aneurisma da aorta ou síndrome hipercinética (insuficiência aórtica, </a:t>
            </a:r>
            <a:r>
              <a:rPr lang="pt-BR" dirty="0" err="1"/>
              <a:t>hipertireoidismo</a:t>
            </a:r>
            <a:r>
              <a:rPr lang="pt-BR" dirty="0"/>
              <a:t>, anemia).</a:t>
            </a:r>
          </a:p>
          <a:p>
            <a:pPr>
              <a:buNone/>
            </a:pPr>
            <a:endParaRPr lang="pt-BR" dirty="0"/>
          </a:p>
          <a:p>
            <a:pPr>
              <a:buNone/>
            </a:pPr>
            <a:r>
              <a:rPr lang="pt-BR" b="1" dirty="0"/>
              <a:t>FRÊMITO </a:t>
            </a:r>
            <a:r>
              <a:rPr lang="pt-BR" b="1" dirty="0" smtClean="0"/>
              <a:t>CARDIOVASCULAR</a:t>
            </a:r>
          </a:p>
          <a:p>
            <a:pPr>
              <a:buNone/>
            </a:pPr>
            <a:endParaRPr lang="pt-BR" dirty="0"/>
          </a:p>
          <a:p>
            <a:r>
              <a:rPr lang="pt-BR" dirty="0"/>
              <a:t>                Frêmito cardiovascular é a designação aplicada à sensação tátil determinada por vibrações produzidas no coração ou nos vasos. Ao encontrar um frêmito três características precisam ser </a:t>
            </a:r>
            <a:r>
              <a:rPr lang="pt-BR" dirty="0" smtClean="0"/>
              <a:t>investigadas</a:t>
            </a:r>
            <a:r>
              <a:rPr lang="pt-BR" dirty="0"/>
              <a:t>: </a:t>
            </a:r>
            <a:r>
              <a:rPr lang="pt-BR" b="1" dirty="0"/>
              <a:t>localização</a:t>
            </a:r>
            <a:r>
              <a:rPr lang="pt-BR" dirty="0"/>
              <a:t>, usando-se como referência as áreas de ausculta; </a:t>
            </a:r>
            <a:r>
              <a:rPr lang="pt-BR" b="1" dirty="0"/>
              <a:t>situação no ciclo cardíaco</a:t>
            </a:r>
            <a:r>
              <a:rPr lang="pt-BR" dirty="0"/>
              <a:t>, diferenciando-se, então, pela </a:t>
            </a:r>
            <a:r>
              <a:rPr lang="pt-BR" dirty="0" smtClean="0"/>
              <a:t>coincidência </a:t>
            </a:r>
            <a:r>
              <a:rPr lang="pt-BR" dirty="0"/>
              <a:t>ou não com </a:t>
            </a:r>
            <a:r>
              <a:rPr lang="pt-BR" dirty="0" smtClean="0"/>
              <a:t>o </a:t>
            </a:r>
            <a:r>
              <a:rPr lang="pt-BR" i="1" dirty="0" err="1" smtClean="0"/>
              <a:t>ictus</a:t>
            </a:r>
            <a:r>
              <a:rPr lang="pt-BR" i="1" dirty="0" smtClean="0"/>
              <a:t> </a:t>
            </a:r>
            <a:r>
              <a:rPr lang="pt-BR" i="1" dirty="0" err="1"/>
              <a:t>cordis</a:t>
            </a:r>
            <a:r>
              <a:rPr lang="pt-BR" dirty="0"/>
              <a:t> ou o pulso carotídeo os frêmitos sistólicos, diastólicos ou </a:t>
            </a:r>
            <a:r>
              <a:rPr lang="pt-BR" dirty="0" err="1"/>
              <a:t>sistodiastólicos</a:t>
            </a:r>
            <a:r>
              <a:rPr lang="pt-BR" dirty="0"/>
              <a:t>; e </a:t>
            </a:r>
            <a:r>
              <a:rPr lang="pt-BR" b="1" dirty="0"/>
              <a:t>intensidade</a:t>
            </a:r>
            <a:r>
              <a:rPr lang="pt-BR" dirty="0"/>
              <a:t>, avaliada em cruzes (+ a ++++). </a:t>
            </a:r>
            <a:endParaRPr lang="pt-BR" dirty="0" smtClean="0"/>
          </a:p>
          <a:p>
            <a:r>
              <a:rPr lang="pt-BR" dirty="0" smtClean="0"/>
              <a:t>Os </a:t>
            </a:r>
            <a:r>
              <a:rPr lang="pt-BR" dirty="0"/>
              <a:t>frêmitos correspondem aos sopros e a sua presença tem grande importância no raciocínio clínico.</a:t>
            </a:r>
          </a:p>
          <a:p>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fontScale="62500" lnSpcReduction="20000"/>
          </a:bodyPr>
          <a:lstStyle/>
          <a:p>
            <a:pPr>
              <a:buNone/>
            </a:pPr>
            <a:r>
              <a:rPr lang="pt-BR" dirty="0"/>
              <a:t> </a:t>
            </a:r>
            <a:r>
              <a:rPr lang="pt-BR" b="1" dirty="0"/>
              <a:t>EXAME </a:t>
            </a:r>
            <a:r>
              <a:rPr lang="pt-BR" b="1" dirty="0" smtClean="0"/>
              <a:t>FÍSICO </a:t>
            </a:r>
            <a:r>
              <a:rPr lang="pt-BR" b="1" dirty="0"/>
              <a:t>DOS VASOS DO </a:t>
            </a:r>
            <a:r>
              <a:rPr lang="pt-BR" b="1" dirty="0" smtClean="0"/>
              <a:t>PESCOÇO</a:t>
            </a:r>
          </a:p>
          <a:p>
            <a:pPr>
              <a:buNone/>
            </a:pPr>
            <a:r>
              <a:rPr lang="pt-BR" dirty="0"/>
              <a:t> </a:t>
            </a:r>
          </a:p>
          <a:p>
            <a:pPr>
              <a:buNone/>
            </a:pPr>
            <a:r>
              <a:rPr lang="pt-BR" b="1" dirty="0"/>
              <a:t> </a:t>
            </a:r>
            <a:r>
              <a:rPr lang="pt-BR" b="1" dirty="0" smtClean="0"/>
              <a:t>PULSOS</a:t>
            </a:r>
          </a:p>
          <a:p>
            <a:pPr>
              <a:buNone/>
            </a:pPr>
            <a:endParaRPr lang="pt-BR" dirty="0"/>
          </a:p>
          <a:p>
            <a:pPr>
              <a:buNone/>
            </a:pPr>
            <a:r>
              <a:rPr lang="pt-BR" dirty="0"/>
              <a:t>Devem ser analisados o pulso radial, o pulso capilar, as pulsações das artérias carótidas e das veias jugulares (pulso venoso).</a:t>
            </a:r>
          </a:p>
          <a:p>
            <a:pPr>
              <a:buNone/>
            </a:pPr>
            <a:endParaRPr lang="pt-BR" dirty="0"/>
          </a:p>
          <a:p>
            <a:pPr marL="514350" indent="-514350">
              <a:buFont typeface="+mj-lt"/>
              <a:buAutoNum type="arabicPeriod"/>
            </a:pPr>
            <a:r>
              <a:rPr lang="pt-BR" b="1" dirty="0"/>
              <a:t>PULSO </a:t>
            </a:r>
            <a:r>
              <a:rPr lang="pt-BR" b="1" dirty="0" smtClean="0"/>
              <a:t>RADIAL</a:t>
            </a:r>
          </a:p>
          <a:p>
            <a:pPr>
              <a:buNone/>
            </a:pPr>
            <a:endParaRPr lang="pt-BR" dirty="0"/>
          </a:p>
          <a:p>
            <a:r>
              <a:rPr lang="pt-BR" dirty="0"/>
              <a:t>                </a:t>
            </a:r>
            <a:r>
              <a:rPr lang="pt-BR" b="1" dirty="0"/>
              <a:t>Manobra de </a:t>
            </a:r>
            <a:r>
              <a:rPr lang="pt-BR" b="1" dirty="0" err="1"/>
              <a:t>Osler</a:t>
            </a:r>
            <a:r>
              <a:rPr lang="pt-BR" dirty="0"/>
              <a:t>. Esta manobra baseia-se na palpação da artéria radial após insuflação do manguito acima da pressão sistólica. Diz-se que a manobra de </a:t>
            </a:r>
            <a:r>
              <a:rPr lang="pt-BR" dirty="0" err="1"/>
              <a:t>Osler</a:t>
            </a:r>
            <a:r>
              <a:rPr lang="pt-BR" dirty="0"/>
              <a:t> é positiva quando a artéria permanece palpável, mas sem pulsações. Classicamente é considerada uma indicação de pseudo-hipertensão arterial.</a:t>
            </a:r>
          </a:p>
          <a:p>
            <a:r>
              <a:rPr lang="pt-BR" dirty="0"/>
              <a:t>                </a:t>
            </a:r>
            <a:r>
              <a:rPr lang="es-ES_tradnl" b="1" dirty="0"/>
              <a:t>Déficit de pulso</a:t>
            </a:r>
            <a:r>
              <a:rPr lang="es-ES_tradnl" dirty="0"/>
              <a:t>. </a:t>
            </a:r>
            <a:r>
              <a:rPr lang="pt-BR" dirty="0"/>
              <a:t>Significa que o número de batimentos cardíacos é maior que o número de pulsações da artéria radial.</a:t>
            </a:r>
          </a:p>
          <a:p>
            <a:r>
              <a:rPr lang="pt-BR" dirty="0"/>
              <a:t>                </a:t>
            </a:r>
            <a:r>
              <a:rPr lang="pt-BR" b="1" dirty="0"/>
              <a:t>Ritmo</a:t>
            </a:r>
            <a:r>
              <a:rPr lang="pt-BR" dirty="0"/>
              <a:t>. É dado pela seqüência das pulsações. Se elas ocorrem a intervalos iguais, diz-se que o ritmo é regular. Se os intervalos são variáveis – ora mais longos, ora mais curtos –, trata-se de um ritmo irregular.</a:t>
            </a:r>
          </a:p>
          <a:p>
            <a:r>
              <a:rPr lang="pt-BR" b="1" dirty="0"/>
              <a:t>Amplitude ou Magnitude</a:t>
            </a:r>
            <a:endParaRPr lang="pt-BR" dirty="0"/>
          </a:p>
          <a:p>
            <a:r>
              <a:rPr lang="pt-BR" dirty="0"/>
              <a:t>                Amplo ou </a:t>
            </a:r>
            <a:r>
              <a:rPr lang="pt-BR" i="1" dirty="0" err="1" smtClean="0"/>
              <a:t>manus</a:t>
            </a:r>
            <a:r>
              <a:rPr lang="pt-BR" i="1" dirty="0" smtClean="0"/>
              <a:t> </a:t>
            </a:r>
            <a:r>
              <a:rPr lang="pt-BR" i="1" dirty="0"/>
              <a:t>- </a:t>
            </a:r>
            <a:r>
              <a:rPr lang="pt-BR" dirty="0"/>
              <a:t>  Insuficiência aórtica</a:t>
            </a:r>
          </a:p>
          <a:p>
            <a:r>
              <a:rPr lang="pt-BR" dirty="0"/>
              <a:t>                Mediano</a:t>
            </a:r>
          </a:p>
          <a:p>
            <a:r>
              <a:rPr lang="pt-BR" dirty="0"/>
              <a:t>                Pequeno ou </a:t>
            </a:r>
            <a:r>
              <a:rPr lang="pt-BR" i="1" dirty="0" err="1"/>
              <a:t>parvus</a:t>
            </a:r>
            <a:r>
              <a:rPr lang="pt-BR" i="1" dirty="0"/>
              <a:t> - </a:t>
            </a:r>
            <a:r>
              <a:rPr lang="pt-BR" dirty="0"/>
              <a:t> Estenose aórtica</a:t>
            </a:r>
          </a:p>
          <a:p>
            <a:r>
              <a:rPr lang="pt-BR" b="1" dirty="0"/>
              <a:t>Tensão ou Dureza</a:t>
            </a:r>
            <a:endParaRPr lang="pt-BR" dirty="0"/>
          </a:p>
          <a:p>
            <a:r>
              <a:rPr lang="pt-BR" dirty="0"/>
              <a:t>               Hipertensão arterial</a:t>
            </a:r>
          </a:p>
          <a:p>
            <a:pPr>
              <a:buNone/>
            </a:pPr>
            <a:endParaRPr lang="pt-BR" dirty="0"/>
          </a:p>
          <a:p>
            <a:pPr>
              <a:buNone/>
            </a:pPr>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lstStyle/>
          <a:p>
            <a:endParaRPr lang="pt-BR" dirty="0"/>
          </a:p>
        </p:txBody>
      </p:sp>
      <p:sp>
        <p:nvSpPr>
          <p:cNvPr id="4" name="Retângulo 3"/>
          <p:cNvSpPr/>
          <p:nvPr/>
        </p:nvSpPr>
        <p:spPr>
          <a:xfrm>
            <a:off x="428596" y="357167"/>
            <a:ext cx="8215370" cy="4616648"/>
          </a:xfrm>
          <a:prstGeom prst="rect">
            <a:avLst/>
          </a:prstGeom>
        </p:spPr>
        <p:txBody>
          <a:bodyPr wrap="square">
            <a:spAutoFit/>
          </a:bodyPr>
          <a:lstStyle/>
          <a:p>
            <a:pPr marL="514350" indent="-514350">
              <a:buFont typeface="+mj-lt"/>
              <a:buAutoNum type="arabicPeriod" startAt="2"/>
            </a:pPr>
            <a:r>
              <a:rPr lang="pt-BR" sz="1400" b="1" dirty="0" smtClean="0"/>
              <a:t> PULSO CAPILAR</a:t>
            </a:r>
          </a:p>
          <a:p>
            <a:pPr marL="514350" indent="-514350"/>
            <a:r>
              <a:rPr lang="pt-BR" sz="1400" b="1" dirty="0" smtClean="0"/>
              <a:t>Pulso capilar</a:t>
            </a:r>
            <a:r>
              <a:rPr lang="pt-BR" sz="1400" dirty="0" smtClean="0"/>
              <a:t> é o rubor intermitente e sincrônico  com o pulso radial que se observa em certas regiões, particularmente nas unhas.</a:t>
            </a:r>
          </a:p>
          <a:p>
            <a:pPr>
              <a:buNone/>
            </a:pPr>
            <a:endParaRPr lang="pt-BR" sz="1400" dirty="0" smtClean="0"/>
          </a:p>
          <a:p>
            <a:r>
              <a:rPr lang="pt-BR" sz="1400" b="1" dirty="0" smtClean="0"/>
              <a:t>                </a:t>
            </a:r>
            <a:r>
              <a:rPr lang="pt-BR" sz="1400" b="1" dirty="0" err="1" smtClean="0"/>
              <a:t>Semiotécnica</a:t>
            </a:r>
            <a:r>
              <a:rPr lang="pt-BR" sz="1400" dirty="0" smtClean="0"/>
              <a:t>. Faz-se uma leve compressão sobre a borda de uma unha até ver-se uma zona pulsátil que marca uma transição da cor rósea para pálida.</a:t>
            </a:r>
          </a:p>
          <a:p>
            <a:r>
              <a:rPr lang="pt-BR" sz="1400" dirty="0" smtClean="0"/>
              <a:t>                </a:t>
            </a:r>
            <a:r>
              <a:rPr lang="pt-BR" sz="1400" b="1" dirty="0" smtClean="0"/>
              <a:t>Causas: </a:t>
            </a:r>
            <a:r>
              <a:rPr lang="pt-BR" sz="1400" dirty="0" smtClean="0"/>
              <a:t>Insuficiência aórtica, fístula arteriovenosa. </a:t>
            </a:r>
            <a:r>
              <a:rPr lang="pt-BR" sz="1400" dirty="0" err="1" smtClean="0"/>
              <a:t>Hipertiroidismo</a:t>
            </a:r>
            <a:r>
              <a:rPr lang="pt-BR" sz="1400" dirty="0" smtClean="0"/>
              <a:t> e anemia intensa</a:t>
            </a:r>
          </a:p>
          <a:p>
            <a:pPr>
              <a:buNone/>
            </a:pPr>
            <a:r>
              <a:rPr lang="pt-BR" sz="1400" dirty="0" smtClean="0"/>
              <a:t> </a:t>
            </a:r>
          </a:p>
          <a:p>
            <a:pPr marL="514350" indent="-514350">
              <a:buFont typeface="+mj-lt"/>
              <a:buAutoNum type="arabicPeriod" startAt="3"/>
            </a:pPr>
            <a:r>
              <a:rPr lang="pt-BR" sz="1400" b="1" dirty="0" smtClean="0"/>
              <a:t>PULSAÇÕES DAS ARTÉRIAS CARÓTIDAS</a:t>
            </a:r>
          </a:p>
          <a:p>
            <a:pPr>
              <a:buNone/>
            </a:pPr>
            <a:endParaRPr lang="pt-BR" sz="1400" b="1" dirty="0" smtClean="0"/>
          </a:p>
          <a:p>
            <a:pPr>
              <a:buNone/>
            </a:pPr>
            <a:r>
              <a:rPr lang="pt-BR" sz="1400" dirty="0" smtClean="0"/>
              <a:t> Cumpre ressaltar que tanto a palpação como a ausculta devem ser feitas ao longo das duas artérias carótidas, desde a fossa </a:t>
            </a:r>
            <a:r>
              <a:rPr lang="pt-BR" sz="1400" dirty="0" err="1" smtClean="0"/>
              <a:t>supraclavicular</a:t>
            </a:r>
            <a:r>
              <a:rPr lang="pt-BR" sz="1400" dirty="0" smtClean="0"/>
              <a:t> até o ângulo da clavícula.</a:t>
            </a:r>
          </a:p>
          <a:p>
            <a:pPr>
              <a:buNone/>
            </a:pPr>
            <a:endParaRPr lang="pt-BR" sz="1400" b="1" dirty="0" smtClean="0"/>
          </a:p>
          <a:p>
            <a:pPr marL="514350" indent="-514350">
              <a:buFont typeface="+mj-lt"/>
              <a:buAutoNum type="arabicPeriod" startAt="4"/>
            </a:pPr>
            <a:r>
              <a:rPr lang="pt-BR" sz="1400" b="1" dirty="0" smtClean="0"/>
              <a:t> INGURGITAMENTO E PULSAÇÕES DAS VEIAS JUGULARES</a:t>
            </a:r>
          </a:p>
          <a:p>
            <a:pPr>
              <a:buNone/>
            </a:pPr>
            <a:endParaRPr lang="pt-BR" sz="1400" b="1" dirty="0" smtClean="0"/>
          </a:p>
          <a:p>
            <a:r>
              <a:rPr lang="pt-BR" sz="1400" b="1" dirty="0" smtClean="0"/>
              <a:t>Pulso venoso normal e </a:t>
            </a:r>
            <a:r>
              <a:rPr lang="pt-BR" sz="1400" b="1" dirty="0" err="1" smtClean="0"/>
              <a:t>flebograma</a:t>
            </a:r>
            <a:endParaRPr lang="pt-BR" sz="1400" dirty="0" smtClean="0"/>
          </a:p>
          <a:p>
            <a:r>
              <a:rPr lang="pt-BR" sz="1400" dirty="0" smtClean="0"/>
              <a:t>Onda A: contração atrial direita</a:t>
            </a:r>
          </a:p>
          <a:p>
            <a:r>
              <a:rPr lang="pt-BR" sz="1400" dirty="0" smtClean="0"/>
              <a:t>Onda C: transmissão do pulso carotídeo</a:t>
            </a:r>
          </a:p>
          <a:p>
            <a:r>
              <a:rPr lang="pt-BR" sz="1400" dirty="0" smtClean="0"/>
              <a:t>Onda V: enchimento atrial</a:t>
            </a:r>
          </a:p>
          <a:p>
            <a:r>
              <a:rPr lang="pt-BR" sz="1400" dirty="0" smtClean="0"/>
              <a:t>Deflexão X: colapso sistólico (relaxamento atrial)</a:t>
            </a:r>
          </a:p>
          <a:p>
            <a:r>
              <a:rPr lang="pt-BR" sz="1400" dirty="0" smtClean="0"/>
              <a:t>Deflexão Y: colapso diastólico (enchimento ventricular)</a:t>
            </a:r>
            <a:endParaRPr lang="pt-BR"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Picture 7"/>
          <p:cNvPicPr>
            <a:picLocks noGrp="1" noChangeAspect="1" noChangeArrowheads="1"/>
          </p:cNvPicPr>
          <p:nvPr>
            <p:ph idx="1"/>
          </p:nvPr>
        </p:nvPicPr>
        <p:blipFill>
          <a:blip r:embed="rId2"/>
          <a:stretch>
            <a:fillRect/>
          </a:stretch>
        </p:blipFill>
        <p:spPr bwMode="auto">
          <a:xfrm>
            <a:off x="457200" y="1428736"/>
            <a:ext cx="8229600" cy="4852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Picture 8"/>
          <p:cNvPicPr>
            <a:picLocks noGrp="1" noChangeAspect="1" noChangeArrowheads="1"/>
          </p:cNvPicPr>
          <p:nvPr>
            <p:ph idx="1"/>
          </p:nvPr>
        </p:nvPicPr>
        <p:blipFill>
          <a:blip r:embed="rId2"/>
          <a:stretch>
            <a:fillRect/>
          </a:stretch>
        </p:blipFill>
        <p:spPr>
          <a:xfrm>
            <a:off x="1994481" y="1935163"/>
            <a:ext cx="5155037" cy="438943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Anamnese</a:t>
            </a:r>
            <a:endParaRPr lang="pt-BR" dirty="0"/>
          </a:p>
        </p:txBody>
      </p:sp>
      <p:sp>
        <p:nvSpPr>
          <p:cNvPr id="3" name="Espaço Reservado para Conteúdo 2"/>
          <p:cNvSpPr>
            <a:spLocks noGrp="1"/>
          </p:cNvSpPr>
          <p:nvPr>
            <p:ph idx="1"/>
          </p:nvPr>
        </p:nvSpPr>
        <p:spPr/>
        <p:txBody>
          <a:bodyPr>
            <a:normAutofit/>
          </a:bodyPr>
          <a:lstStyle/>
          <a:p>
            <a:r>
              <a:rPr lang="pt-BR" sz="2400" dirty="0" smtClean="0"/>
              <a:t>A grande maioria dos diagnósticos das doenças cardiovasculares são obtidos com o detalhamento da história clínica e de um exame físico pormenorizado.</a:t>
            </a:r>
            <a:endParaRPr lang="pt-B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fontScale="55000" lnSpcReduction="20000"/>
          </a:bodyPr>
          <a:lstStyle/>
          <a:p>
            <a:r>
              <a:rPr lang="pt-BR" b="1" dirty="0" smtClean="0"/>
              <a:t>AUSCULTA</a:t>
            </a:r>
          </a:p>
          <a:p>
            <a:pPr>
              <a:buNone/>
            </a:pPr>
            <a:endParaRPr lang="pt-BR" dirty="0"/>
          </a:p>
          <a:p>
            <a:r>
              <a:rPr lang="pt-BR" b="1" dirty="0"/>
              <a:t>BULHAS CARDÍACAS</a:t>
            </a:r>
            <a:endParaRPr lang="pt-BR" dirty="0"/>
          </a:p>
          <a:p>
            <a:pPr>
              <a:buNone/>
            </a:pPr>
            <a:endParaRPr lang="pt-BR" dirty="0"/>
          </a:p>
          <a:p>
            <a:r>
              <a:rPr lang="pt-BR" dirty="0"/>
              <a:t>                A </a:t>
            </a:r>
            <a:r>
              <a:rPr lang="pt-BR" b="1" dirty="0"/>
              <a:t>1</a:t>
            </a:r>
            <a:r>
              <a:rPr lang="pt-BR" b="1" baseline="30000" dirty="0"/>
              <a:t>a</a:t>
            </a:r>
            <a:r>
              <a:rPr lang="pt-BR" b="1" dirty="0"/>
              <a:t> bulha cardíaca (B1)</a:t>
            </a:r>
            <a:r>
              <a:rPr lang="pt-BR" dirty="0"/>
              <a:t> coincide com o </a:t>
            </a:r>
            <a:r>
              <a:rPr lang="pt-BR" i="1" dirty="0" err="1"/>
              <a:t>ictus</a:t>
            </a:r>
            <a:r>
              <a:rPr lang="pt-BR" i="1" dirty="0"/>
              <a:t> </a:t>
            </a:r>
            <a:r>
              <a:rPr lang="pt-BR" i="1" dirty="0" err="1"/>
              <a:t>cordis</a:t>
            </a:r>
            <a:r>
              <a:rPr lang="pt-BR" dirty="0"/>
              <a:t> e com o pulso carotídeo. É de timbre mais grave e duração um pouco maior que a da 2</a:t>
            </a:r>
            <a:r>
              <a:rPr lang="pt-BR" baseline="30000" dirty="0"/>
              <a:t>a</a:t>
            </a:r>
            <a:r>
              <a:rPr lang="pt-BR" dirty="0"/>
              <a:t> bulha. Para representá-la, usamos a </a:t>
            </a:r>
            <a:r>
              <a:rPr lang="pt-BR" dirty="0" smtClean="0"/>
              <a:t>expressão </a:t>
            </a:r>
            <a:r>
              <a:rPr lang="pt-BR" b="1" dirty="0" smtClean="0"/>
              <a:t>TUM</a:t>
            </a:r>
            <a:r>
              <a:rPr lang="pt-BR" dirty="0" smtClean="0"/>
              <a:t>.</a:t>
            </a:r>
          </a:p>
          <a:p>
            <a:pPr>
              <a:buNone/>
            </a:pPr>
            <a:endParaRPr lang="pt-BR" dirty="0"/>
          </a:p>
          <a:p>
            <a:r>
              <a:rPr lang="pt-BR" dirty="0"/>
              <a:t>                Em condições normais, B1 tem maior intensidade no foco mitral, onde costuma ser mais forte que B2</a:t>
            </a:r>
            <a:r>
              <a:rPr lang="pt-BR" dirty="0" smtClean="0"/>
              <a:t>.</a:t>
            </a:r>
          </a:p>
          <a:p>
            <a:pPr>
              <a:buNone/>
            </a:pPr>
            <a:endParaRPr lang="pt-BR" dirty="0"/>
          </a:p>
          <a:p>
            <a:r>
              <a:rPr lang="pt-BR" dirty="0"/>
              <a:t>                Em metade das pessoas normais percebem-se separadamente os </a:t>
            </a:r>
            <a:r>
              <a:rPr lang="pt-BR" dirty="0" smtClean="0"/>
              <a:t>componentes </a:t>
            </a:r>
            <a:r>
              <a:rPr lang="pt-BR" dirty="0"/>
              <a:t>mitral e tricúspide, fenômeno não relacionado com a respiração e sem significado </a:t>
            </a:r>
            <a:r>
              <a:rPr lang="pt-BR" dirty="0" smtClean="0"/>
              <a:t>patológico.</a:t>
            </a:r>
          </a:p>
          <a:p>
            <a:pPr>
              <a:buNone/>
            </a:pPr>
            <a:endParaRPr lang="pt-BR" dirty="0"/>
          </a:p>
          <a:p>
            <a:r>
              <a:rPr lang="pt-BR" b="1" dirty="0"/>
              <a:t>                2</a:t>
            </a:r>
            <a:r>
              <a:rPr lang="pt-BR" b="1" baseline="30000" dirty="0"/>
              <a:t>a</a:t>
            </a:r>
            <a:r>
              <a:rPr lang="pt-BR" b="1" dirty="0"/>
              <a:t> bulha cardíaca (B2)</a:t>
            </a:r>
            <a:r>
              <a:rPr lang="pt-BR" dirty="0"/>
              <a:t>. Ouve-se o componente aórtico em todo </a:t>
            </a:r>
            <a:r>
              <a:rPr lang="pt-BR" dirty="0" err="1"/>
              <a:t>precórdio</a:t>
            </a:r>
            <a:r>
              <a:rPr lang="pt-BR" dirty="0"/>
              <a:t>, enquanto o ruído originado na pulmonar é auscultado em uma área limitada, correspondente ao foco pulmonar e a borda </a:t>
            </a:r>
            <a:r>
              <a:rPr lang="pt-BR" dirty="0" err="1"/>
              <a:t>esternal</a:t>
            </a:r>
            <a:r>
              <a:rPr lang="pt-BR" dirty="0"/>
              <a:t> esquerda. Por isso, no foco aórtico e na ponta do coração a 2</a:t>
            </a:r>
            <a:r>
              <a:rPr lang="pt-BR" baseline="30000" dirty="0"/>
              <a:t>a</a:t>
            </a:r>
            <a:r>
              <a:rPr lang="pt-BR" dirty="0"/>
              <a:t> bulha é sempre única pelo simples fato de se auscultar nestes focos somente o componente aórtico</a:t>
            </a:r>
            <a:r>
              <a:rPr lang="pt-BR" dirty="0" smtClean="0"/>
              <a:t>.</a:t>
            </a:r>
          </a:p>
          <a:p>
            <a:pPr>
              <a:buNone/>
            </a:pPr>
            <a:endParaRPr lang="pt-BR" dirty="0"/>
          </a:p>
          <a:p>
            <a:r>
              <a:rPr lang="pt-BR" dirty="0"/>
              <a:t>                Em condições normais, o componente aórtico precede o pulmonar</a:t>
            </a:r>
            <a:r>
              <a:rPr lang="pt-BR" dirty="0" smtClean="0"/>
              <a:t>.</a:t>
            </a:r>
          </a:p>
          <a:p>
            <a:pPr>
              <a:buNone/>
            </a:pPr>
            <a:endParaRPr lang="pt-BR" dirty="0"/>
          </a:p>
          <a:p>
            <a:r>
              <a:rPr lang="pt-BR" dirty="0"/>
              <a:t>                Durante a expiração, ambas as valvas se fecham sincronicamente, dando origem a um ruído único. Na inspiração, principalmente porque a sístole do VD se prolonga ligeiramente em função do maior afluxo sangüíneo a este lado do coração, o componente pulmonar sofre um retardo que é suficiente para perceber de modo nítido, os dois componentes. A este fato se chama desdobramento fisiológico da 2</a:t>
            </a:r>
            <a:r>
              <a:rPr lang="pt-BR" baseline="30000" dirty="0"/>
              <a:t>a</a:t>
            </a:r>
            <a:r>
              <a:rPr lang="pt-BR" dirty="0"/>
              <a:t> bulha cardíaca</a:t>
            </a:r>
            <a:r>
              <a:rPr lang="pt-BR" dirty="0" smtClean="0"/>
              <a:t>.</a:t>
            </a:r>
          </a:p>
          <a:p>
            <a:pPr>
              <a:buNone/>
            </a:pPr>
            <a:endParaRPr lang="pt-BR" dirty="0"/>
          </a:p>
          <a:p>
            <a:r>
              <a:rPr lang="pt-BR" dirty="0"/>
              <a:t>                A 2</a:t>
            </a:r>
            <a:r>
              <a:rPr lang="pt-BR" baseline="30000" dirty="0"/>
              <a:t>a</a:t>
            </a:r>
            <a:r>
              <a:rPr lang="pt-BR" dirty="0"/>
              <a:t> bulha vem depois de um pequeno silêncio, seu timbre é mais agudo, mais seca, expressão </a:t>
            </a:r>
            <a:r>
              <a:rPr lang="pt-BR" b="1" dirty="0"/>
              <a:t>TA</a:t>
            </a:r>
            <a:r>
              <a:rPr lang="pt-BR" dirty="0"/>
              <a:t>.  Quando está desdobrado, seu ruído corresponde a expressão </a:t>
            </a:r>
            <a:r>
              <a:rPr lang="pt-BR" b="1" dirty="0"/>
              <a:t>TLA</a:t>
            </a:r>
            <a:r>
              <a:rPr lang="pt-BR" dirty="0"/>
              <a:t>. Em condições normais, a 2</a:t>
            </a:r>
            <a:r>
              <a:rPr lang="pt-BR" baseline="30000" dirty="0"/>
              <a:t>a</a:t>
            </a:r>
            <a:r>
              <a:rPr lang="pt-BR" dirty="0"/>
              <a:t> bulha é mais intensa nos focos da base (aórtico e pulmonar</a:t>
            </a:r>
            <a:r>
              <a:rPr lang="pt-BR"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a:bodyPr>
          <a:lstStyle/>
          <a:p>
            <a:pPr>
              <a:buNone/>
            </a:pPr>
            <a:endParaRPr lang="pt-BR" dirty="0" smtClean="0"/>
          </a:p>
          <a:p>
            <a:r>
              <a:rPr lang="pt-BR" dirty="0" smtClean="0"/>
              <a:t>             </a:t>
            </a:r>
            <a:r>
              <a:rPr lang="pt-BR" sz="1400" dirty="0" smtClean="0"/>
              <a:t>   A </a:t>
            </a:r>
            <a:r>
              <a:rPr lang="pt-BR" sz="1400" b="1" dirty="0" smtClean="0"/>
              <a:t>3</a:t>
            </a:r>
            <a:r>
              <a:rPr lang="pt-BR" sz="1400" b="1" baseline="30000" dirty="0" smtClean="0"/>
              <a:t>a</a:t>
            </a:r>
            <a:r>
              <a:rPr lang="pt-BR" sz="1400" b="1" dirty="0" smtClean="0"/>
              <a:t> bulha cardíaca (B3)</a:t>
            </a:r>
            <a:r>
              <a:rPr lang="pt-BR" sz="1400" dirty="0" smtClean="0"/>
              <a:t> é um ruído </a:t>
            </a:r>
            <a:r>
              <a:rPr lang="pt-BR" sz="1400" dirty="0" err="1" smtClean="0"/>
              <a:t>protodiastólico</a:t>
            </a:r>
            <a:r>
              <a:rPr lang="pt-BR" sz="1400" dirty="0" smtClean="0"/>
              <a:t> de baixa freqüência que se origina das vibrações da parede ventricular subitamente distendida pela corrente sanguínea que penetra na cavidade durante o enchimento ventricular rápido.</a:t>
            </a:r>
          </a:p>
          <a:p>
            <a:pPr>
              <a:buNone/>
            </a:pPr>
            <a:endParaRPr lang="pt-BR" sz="1400" dirty="0" smtClean="0"/>
          </a:p>
          <a:p>
            <a:r>
              <a:rPr lang="pt-BR" sz="1400" dirty="0" smtClean="0"/>
              <a:t>                Ausculta-se uma 3</a:t>
            </a:r>
            <a:r>
              <a:rPr lang="pt-BR" sz="1400" baseline="30000" dirty="0" smtClean="0"/>
              <a:t>a</a:t>
            </a:r>
            <a:r>
              <a:rPr lang="pt-BR" sz="1400" dirty="0" smtClean="0"/>
              <a:t> bulha cardíaca normal com mais freqüência nas crianças e nos adultos jovens. É mais bem audível na área mitral, com o paciente em decúbito lateral esquerdo; o receptor mais apropriado é o de campânula.</a:t>
            </a:r>
          </a:p>
          <a:p>
            <a:pPr>
              <a:buNone/>
            </a:pPr>
            <a:endParaRPr lang="pt-BR" sz="1400" dirty="0" smtClean="0"/>
          </a:p>
          <a:p>
            <a:r>
              <a:rPr lang="pt-BR" sz="1400" dirty="0" smtClean="0"/>
              <a:t>                Pode ser imitada pronunciando-se de modo rápido a expressão </a:t>
            </a:r>
            <a:r>
              <a:rPr lang="pt-BR" sz="1400" b="1" dirty="0" smtClean="0"/>
              <a:t>TU</a:t>
            </a:r>
            <a:r>
              <a:rPr lang="pt-BR" sz="1400" dirty="0" smtClean="0"/>
              <a:t>.</a:t>
            </a:r>
          </a:p>
          <a:p>
            <a:pPr>
              <a:buNone/>
            </a:pPr>
            <a:endParaRPr lang="pt-BR" sz="1400" dirty="0" smtClean="0"/>
          </a:p>
          <a:p>
            <a:r>
              <a:rPr lang="pt-BR" sz="1400" dirty="0" smtClean="0"/>
              <a:t>                A </a:t>
            </a:r>
            <a:r>
              <a:rPr lang="pt-BR" sz="1400" b="1" dirty="0" smtClean="0"/>
              <a:t>4</a:t>
            </a:r>
            <a:r>
              <a:rPr lang="pt-BR" sz="1400" b="1" baseline="30000" dirty="0" smtClean="0"/>
              <a:t>a</a:t>
            </a:r>
            <a:r>
              <a:rPr lang="pt-BR" sz="1400" b="1" dirty="0" smtClean="0"/>
              <a:t> bulha cardíaca (B4)</a:t>
            </a:r>
            <a:r>
              <a:rPr lang="pt-BR" sz="1400" dirty="0" smtClean="0"/>
              <a:t> é um ruído débil que ocorre no fim da diástole ou </a:t>
            </a:r>
            <a:r>
              <a:rPr lang="pt-BR" sz="1400" dirty="0" err="1" smtClean="0"/>
              <a:t>pré-sistole</a:t>
            </a:r>
            <a:r>
              <a:rPr lang="pt-BR" sz="1400" dirty="0" smtClean="0"/>
              <a:t> e pode ser ouvida mais raramente em condições normais nas crianças ou adultos jovens.</a:t>
            </a:r>
          </a:p>
          <a:p>
            <a:pPr>
              <a:buNone/>
            </a:pPr>
            <a:endParaRPr lang="pt-BR" dirty="0" smtClean="0"/>
          </a:p>
          <a:p>
            <a:pPr>
              <a:buNone/>
            </a:pP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Picture 10"/>
          <p:cNvPicPr>
            <a:picLocks noGrp="1" noChangeAspect="1" noChangeArrowheads="1"/>
          </p:cNvPicPr>
          <p:nvPr>
            <p:ph idx="1"/>
          </p:nvPr>
        </p:nvPicPr>
        <p:blipFill>
          <a:blip r:embed="rId2"/>
          <a:srcRect/>
          <a:stretch>
            <a:fillRect/>
          </a:stretch>
        </p:blipFill>
        <p:spPr>
          <a:xfrm>
            <a:off x="1071538" y="1643050"/>
            <a:ext cx="6572296" cy="421109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fontScale="62500" lnSpcReduction="20000"/>
          </a:bodyPr>
          <a:lstStyle/>
          <a:p>
            <a:pPr>
              <a:buNone/>
            </a:pPr>
            <a:r>
              <a:rPr lang="pt-BR" b="1" dirty="0" smtClean="0"/>
              <a:t>RITMOS </a:t>
            </a:r>
            <a:r>
              <a:rPr lang="pt-BR" b="1" dirty="0"/>
              <a:t>TRÍPLICES</a:t>
            </a:r>
            <a:endParaRPr lang="pt-BR" dirty="0"/>
          </a:p>
          <a:p>
            <a:pPr>
              <a:buNone/>
            </a:pPr>
            <a:r>
              <a:rPr lang="pt-BR" dirty="0"/>
              <a:t> </a:t>
            </a:r>
          </a:p>
          <a:p>
            <a:r>
              <a:rPr lang="pt-BR" dirty="0"/>
              <a:t>                A adição de uma 3</a:t>
            </a:r>
            <a:r>
              <a:rPr lang="pt-BR" baseline="30000" dirty="0"/>
              <a:t>a</a:t>
            </a:r>
            <a:r>
              <a:rPr lang="pt-BR" dirty="0"/>
              <a:t> bulha às duas bulhas normais transforma o ritmo binário em ritmo tríplice ou ritmo de três tempos</a:t>
            </a:r>
            <a:r>
              <a:rPr lang="pt-BR" dirty="0" smtClean="0"/>
              <a:t>.</a:t>
            </a:r>
          </a:p>
          <a:p>
            <a:pPr>
              <a:buNone/>
            </a:pPr>
            <a:endParaRPr lang="pt-BR" dirty="0"/>
          </a:p>
          <a:p>
            <a:r>
              <a:rPr lang="pt-BR" dirty="0"/>
              <a:t>                Os ritmos tríplices dividem-se em </a:t>
            </a:r>
            <a:r>
              <a:rPr lang="pt-BR" b="1" dirty="0" err="1"/>
              <a:t>protodiastólicos</a:t>
            </a:r>
            <a:r>
              <a:rPr lang="pt-BR" dirty="0"/>
              <a:t> e </a:t>
            </a:r>
            <a:r>
              <a:rPr lang="pt-BR" b="1" dirty="0"/>
              <a:t>pré-sistólicos</a:t>
            </a:r>
            <a:r>
              <a:rPr lang="pt-BR" dirty="0"/>
              <a:t>.</a:t>
            </a:r>
          </a:p>
          <a:p>
            <a:pPr>
              <a:buNone/>
            </a:pPr>
            <a:endParaRPr lang="pt-BR" dirty="0"/>
          </a:p>
          <a:p>
            <a:r>
              <a:rPr lang="pt-BR" dirty="0"/>
              <a:t>                Na ausência de cardiopatia (insuficiência mitral, miocardite, </a:t>
            </a:r>
            <a:r>
              <a:rPr lang="pt-BR" dirty="0" err="1"/>
              <a:t>miocardiopatia</a:t>
            </a:r>
            <a:r>
              <a:rPr lang="pt-BR" dirty="0"/>
              <a:t> e </a:t>
            </a:r>
            <a:r>
              <a:rPr lang="pt-BR" i="1" dirty="0"/>
              <a:t>shunts</a:t>
            </a:r>
            <a:r>
              <a:rPr lang="pt-BR" dirty="0"/>
              <a:t> da esquerda para a direita – p.ex.: comunicação </a:t>
            </a:r>
            <a:r>
              <a:rPr lang="pt-BR" dirty="0" err="1"/>
              <a:t>interatrial</a:t>
            </a:r>
            <a:r>
              <a:rPr lang="pt-BR" dirty="0"/>
              <a:t>), uma 3</a:t>
            </a:r>
            <a:r>
              <a:rPr lang="pt-BR" baseline="30000" dirty="0"/>
              <a:t>a</a:t>
            </a:r>
            <a:r>
              <a:rPr lang="pt-BR" dirty="0"/>
              <a:t> bulha, porventura existente, deve ser considerada </a:t>
            </a:r>
            <a:r>
              <a:rPr lang="pt-BR" dirty="0" smtClean="0"/>
              <a:t>fisiológica</a:t>
            </a:r>
          </a:p>
          <a:p>
            <a:pPr>
              <a:buNone/>
            </a:pPr>
            <a:endParaRPr lang="pt-BR" dirty="0"/>
          </a:p>
          <a:p>
            <a:r>
              <a:rPr lang="pt-BR" dirty="0"/>
              <a:t>                Do ponto de vista </a:t>
            </a:r>
            <a:r>
              <a:rPr lang="pt-BR" dirty="0" err="1"/>
              <a:t>estetoacústico</a:t>
            </a:r>
            <a:r>
              <a:rPr lang="pt-BR" dirty="0"/>
              <a:t>, 3</a:t>
            </a:r>
            <a:r>
              <a:rPr lang="pt-BR" baseline="30000" dirty="0"/>
              <a:t>a</a:t>
            </a:r>
            <a:r>
              <a:rPr lang="pt-BR" dirty="0"/>
              <a:t> bulha fisiológica nunca lembra o galope de cavalo. Assemelha-se mais a um desdobramento longo da 2</a:t>
            </a:r>
            <a:r>
              <a:rPr lang="pt-BR" baseline="30000" dirty="0"/>
              <a:t>a</a:t>
            </a:r>
            <a:r>
              <a:rPr lang="pt-BR" dirty="0"/>
              <a:t> bulha</a:t>
            </a:r>
            <a:r>
              <a:rPr lang="pt-BR" dirty="0" smtClean="0"/>
              <a:t>.</a:t>
            </a:r>
          </a:p>
          <a:p>
            <a:pPr>
              <a:buNone/>
            </a:pPr>
            <a:endParaRPr lang="pt-BR" dirty="0"/>
          </a:p>
          <a:p>
            <a:r>
              <a:rPr lang="pt-BR" dirty="0"/>
              <a:t>                O ritmo tríplice pré-sistólico depende da presença de 4</a:t>
            </a:r>
            <a:r>
              <a:rPr lang="pt-BR" baseline="30000" dirty="0"/>
              <a:t>a</a:t>
            </a:r>
            <a:r>
              <a:rPr lang="pt-BR" dirty="0"/>
              <a:t> bulha, mais freqüente quando há alteração de complacência ou </a:t>
            </a:r>
            <a:r>
              <a:rPr lang="pt-BR" dirty="0" err="1"/>
              <a:t>distensibilidade</a:t>
            </a:r>
            <a:r>
              <a:rPr lang="pt-BR" dirty="0"/>
              <a:t> ventricular (</a:t>
            </a:r>
            <a:r>
              <a:rPr lang="pt-BR" dirty="0" err="1"/>
              <a:t>miocardiopatia</a:t>
            </a:r>
            <a:r>
              <a:rPr lang="pt-BR" dirty="0"/>
              <a:t>, isquemia miocárdica, </a:t>
            </a:r>
            <a:r>
              <a:rPr lang="pt-BR" dirty="0" err="1"/>
              <a:t>sobrecardga</a:t>
            </a:r>
            <a:r>
              <a:rPr lang="pt-BR" dirty="0"/>
              <a:t> de pressão</a:t>
            </a:r>
            <a:r>
              <a:rPr lang="pt-BR" dirty="0" smtClean="0"/>
              <a:t>).</a:t>
            </a:r>
          </a:p>
          <a:p>
            <a:pPr>
              <a:buNone/>
            </a:pPr>
            <a:endParaRPr lang="pt-BR" dirty="0"/>
          </a:p>
          <a:p>
            <a:r>
              <a:rPr lang="pt-BR" dirty="0"/>
              <a:t>                </a:t>
            </a:r>
            <a:r>
              <a:rPr lang="pt-BR" b="1" dirty="0"/>
              <a:t>Ritmo de galope</a:t>
            </a:r>
            <a:r>
              <a:rPr lang="pt-BR" dirty="0"/>
              <a:t>. Aplicável ao ritmo tríplice por 3</a:t>
            </a:r>
            <a:r>
              <a:rPr lang="pt-BR" baseline="30000" dirty="0"/>
              <a:t>a</a:t>
            </a:r>
            <a:r>
              <a:rPr lang="pt-BR" dirty="0"/>
              <a:t> bulha patológica. Lembram o ruído das patas de um cavalo galopando, </a:t>
            </a:r>
            <a:r>
              <a:rPr lang="pt-BR" b="1" dirty="0"/>
              <a:t>PA-TA-TA – PA-TA-TA – PA-TA-TA</a:t>
            </a:r>
            <a:r>
              <a:rPr lang="pt-BR" dirty="0" smtClean="0"/>
              <a:t>.</a:t>
            </a:r>
          </a:p>
          <a:p>
            <a:pPr>
              <a:buNone/>
            </a:pPr>
            <a:endParaRPr lang="pt-BR" dirty="0"/>
          </a:p>
          <a:p>
            <a:r>
              <a:rPr lang="pt-BR" dirty="0"/>
              <a:t>                3</a:t>
            </a:r>
            <a:r>
              <a:rPr lang="pt-BR" baseline="30000" dirty="0"/>
              <a:t>a</a:t>
            </a:r>
            <a:r>
              <a:rPr lang="pt-BR" dirty="0"/>
              <a:t> bulha fisiológica: </a:t>
            </a:r>
            <a:r>
              <a:rPr lang="pt-BR" b="1" dirty="0"/>
              <a:t>TUM-TA-TU – TUM-TA-TU – TUM-TA-TU</a:t>
            </a:r>
            <a:r>
              <a:rPr lang="pt-BR" dirty="0" smtClean="0"/>
              <a:t>.</a:t>
            </a:r>
          </a:p>
          <a:p>
            <a:pPr>
              <a:buNone/>
            </a:pPr>
            <a:endParaRPr lang="pt-BR" dirty="0"/>
          </a:p>
          <a:p>
            <a:r>
              <a:rPr lang="pt-BR" dirty="0"/>
              <a:t>                O ritmo de galope é mais audível na ponta do coração com o paciente em decúbito lateral esquerda.</a:t>
            </a:r>
          </a:p>
          <a:p>
            <a:pPr>
              <a:buNone/>
            </a:pP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fontScale="62500" lnSpcReduction="20000"/>
          </a:bodyPr>
          <a:lstStyle/>
          <a:p>
            <a:pPr>
              <a:buNone/>
            </a:pPr>
            <a:r>
              <a:rPr lang="pt-BR" b="1" cap="all" dirty="0"/>
              <a:t>ALTERAÇÕES DAS BULHAS </a:t>
            </a:r>
            <a:r>
              <a:rPr lang="pt-BR" b="1" cap="all" dirty="0" smtClean="0"/>
              <a:t>CARDÍACAS</a:t>
            </a:r>
          </a:p>
          <a:p>
            <a:pPr>
              <a:buNone/>
            </a:pPr>
            <a:r>
              <a:rPr lang="pt-BR" dirty="0"/>
              <a:t> </a:t>
            </a:r>
          </a:p>
          <a:p>
            <a:r>
              <a:rPr lang="pt-BR" b="1" dirty="0"/>
              <a:t>                Desdobramento da 2</a:t>
            </a:r>
            <a:r>
              <a:rPr lang="pt-BR" b="1" baseline="30000" dirty="0"/>
              <a:t>a</a:t>
            </a:r>
            <a:r>
              <a:rPr lang="pt-BR" b="1" dirty="0"/>
              <a:t> bulha cardíaca</a:t>
            </a:r>
            <a:r>
              <a:rPr lang="pt-BR" dirty="0"/>
              <a:t>.</a:t>
            </a:r>
          </a:p>
          <a:p>
            <a:pPr>
              <a:buNone/>
            </a:pPr>
            <a:endParaRPr lang="pt-BR" dirty="0"/>
          </a:p>
          <a:p>
            <a:r>
              <a:rPr lang="pt-BR" dirty="0"/>
              <a:t>                </a:t>
            </a:r>
            <a:r>
              <a:rPr lang="pt-BR" b="1" dirty="0"/>
              <a:t>Desdobramento</a:t>
            </a:r>
            <a:r>
              <a:rPr lang="pt-BR" dirty="0"/>
              <a:t> </a:t>
            </a:r>
            <a:r>
              <a:rPr lang="pt-BR" b="1" dirty="0"/>
              <a:t>fisiológico</a:t>
            </a:r>
            <a:r>
              <a:rPr lang="pt-BR" dirty="0"/>
              <a:t>: resulta do aumento da negatividade intratorácica durante a inspiração que se acompanha de maior enchimento do ventrículo direito; por isso, o desdobramento só ocorre na inspiração</a:t>
            </a:r>
            <a:r>
              <a:rPr lang="pt-BR" dirty="0" smtClean="0"/>
              <a:t>.</a:t>
            </a:r>
          </a:p>
          <a:p>
            <a:pPr>
              <a:buNone/>
            </a:pPr>
            <a:endParaRPr lang="pt-BR" dirty="0"/>
          </a:p>
          <a:p>
            <a:r>
              <a:rPr lang="pt-BR" dirty="0"/>
              <a:t>                </a:t>
            </a:r>
            <a:r>
              <a:rPr lang="pt-BR" b="1" dirty="0"/>
              <a:t>Bloqueio do ramo direito</a:t>
            </a:r>
            <a:r>
              <a:rPr lang="pt-BR" dirty="0"/>
              <a:t>: ocorre na ex- e na inspiração e é devido ao retardo da ativação do ventrículo direito. Acentua-se na inspiração devido ao maior enchimento do ventrículo direito nesta fase da respiração</a:t>
            </a:r>
            <a:r>
              <a:rPr lang="pt-BR" dirty="0" smtClean="0"/>
              <a:t>.</a:t>
            </a:r>
          </a:p>
          <a:p>
            <a:pPr>
              <a:buNone/>
            </a:pPr>
            <a:endParaRPr lang="pt-BR" dirty="0"/>
          </a:p>
          <a:p>
            <a:r>
              <a:rPr lang="pt-BR" b="1" dirty="0"/>
              <a:t>                Bloqueio de ramo esquerdo</a:t>
            </a:r>
            <a:r>
              <a:rPr lang="pt-BR" dirty="0"/>
              <a:t>: ocorre apenas na expiração em conseqüência do retardo do componente aórtico. Na inspiração, o </a:t>
            </a:r>
            <a:r>
              <a:rPr lang="pt-BR" dirty="0" smtClean="0"/>
              <a:t>retardo do </a:t>
            </a:r>
            <a:r>
              <a:rPr lang="pt-BR" dirty="0"/>
              <a:t>componente pulmonar faz com que a bulha se torne única (</a:t>
            </a:r>
            <a:r>
              <a:rPr lang="pt-BR" i="1" dirty="0"/>
              <a:t>desdobramento paradoxal</a:t>
            </a:r>
            <a:r>
              <a:rPr lang="pt-BR" dirty="0" smtClean="0"/>
              <a:t>).</a:t>
            </a:r>
          </a:p>
          <a:p>
            <a:pPr>
              <a:buNone/>
            </a:pPr>
            <a:endParaRPr lang="pt-BR" dirty="0"/>
          </a:p>
          <a:p>
            <a:r>
              <a:rPr lang="pt-BR" dirty="0"/>
              <a:t>                </a:t>
            </a:r>
            <a:r>
              <a:rPr lang="pt-BR" b="1" dirty="0"/>
              <a:t>Comunicação </a:t>
            </a:r>
            <a:r>
              <a:rPr lang="pt-BR" b="1" dirty="0" err="1"/>
              <a:t>interatrial</a:t>
            </a:r>
            <a:r>
              <a:rPr lang="pt-BR" dirty="0"/>
              <a:t>: o grau de desdobra-mento é o mesmo na ex- e na inspiração (</a:t>
            </a:r>
            <a:r>
              <a:rPr lang="pt-BR" i="1" dirty="0"/>
              <a:t>desdobramento fixo</a:t>
            </a:r>
            <a:r>
              <a:rPr lang="pt-BR" dirty="0"/>
              <a:t>), pois as alterações da pressão intratorácica durante a respiração não influenciam no enchimento do ventrículo direito por que os átrios estão se intercomunicando</a:t>
            </a:r>
            <a:r>
              <a:rPr lang="pt-BR" dirty="0" smtClean="0"/>
              <a:t>.</a:t>
            </a:r>
          </a:p>
          <a:p>
            <a:pPr>
              <a:buNone/>
            </a:pPr>
            <a:endParaRPr lang="pt-BR" dirty="0"/>
          </a:p>
          <a:p>
            <a:r>
              <a:rPr lang="pt-BR" dirty="0"/>
              <a:t>                </a:t>
            </a:r>
            <a:r>
              <a:rPr lang="pt-BR" b="1" dirty="0"/>
              <a:t>Estenose aórtica</a:t>
            </a:r>
            <a:r>
              <a:rPr lang="pt-BR" dirty="0"/>
              <a:t>. O desdobramento ocorre na expiração porque a contração ventricular está prolongada, retardando o componente aórtico.</a:t>
            </a:r>
          </a:p>
          <a:p>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fontScale="47500" lnSpcReduction="20000"/>
          </a:bodyPr>
          <a:lstStyle/>
          <a:p>
            <a:pPr>
              <a:buNone/>
            </a:pPr>
            <a:r>
              <a:rPr lang="pt-BR" b="1" dirty="0"/>
              <a:t>CLIQUES E ESTALIDOS</a:t>
            </a:r>
            <a:endParaRPr lang="pt-BR" dirty="0"/>
          </a:p>
          <a:p>
            <a:pPr>
              <a:buNone/>
            </a:pPr>
            <a:r>
              <a:rPr lang="pt-BR" dirty="0"/>
              <a:t> </a:t>
            </a:r>
          </a:p>
          <a:p>
            <a:r>
              <a:rPr lang="pt-BR" b="1" dirty="0"/>
              <a:t>Estalidos </a:t>
            </a:r>
            <a:r>
              <a:rPr lang="pt-BR" b="1" dirty="0" smtClean="0"/>
              <a:t>diastólicos</a:t>
            </a:r>
          </a:p>
          <a:p>
            <a:pPr>
              <a:buNone/>
            </a:pPr>
            <a:endParaRPr lang="pt-BR" dirty="0"/>
          </a:p>
          <a:p>
            <a:r>
              <a:rPr lang="pt-BR" b="1" dirty="0"/>
              <a:t>                Estalido de abertura mitral (EAM)</a:t>
            </a:r>
            <a:r>
              <a:rPr lang="pt-BR" dirty="0"/>
              <a:t>. Na estenose mitral, em decorrência das modificações anatômicas e das alterações pressóricas, a abertura da valva mitral passa a provocar um ruído seco, agudo e de curta duração. Costuma ser intenso, e por esse motivo pode ser palpável</a:t>
            </a:r>
            <a:r>
              <a:rPr lang="pt-BR" dirty="0" smtClean="0"/>
              <a:t>.</a:t>
            </a:r>
          </a:p>
          <a:p>
            <a:pPr>
              <a:buNone/>
            </a:pPr>
            <a:endParaRPr lang="pt-BR" dirty="0"/>
          </a:p>
          <a:p>
            <a:r>
              <a:rPr lang="pt-BR" dirty="0"/>
              <a:t>                O EAM é um ruído seco (</a:t>
            </a:r>
            <a:r>
              <a:rPr lang="pt-BR" b="1" dirty="0"/>
              <a:t>TÉ</a:t>
            </a:r>
            <a:r>
              <a:rPr lang="pt-BR" dirty="0"/>
              <a:t>), de curta duração, </a:t>
            </a:r>
            <a:r>
              <a:rPr lang="pt-BR" dirty="0" err="1"/>
              <a:t>protodiastólico</a:t>
            </a:r>
            <a:r>
              <a:rPr lang="pt-BR" dirty="0"/>
              <a:t>, precedendo o ruflar, mais bem audível no foco mitral e na borda </a:t>
            </a:r>
            <a:r>
              <a:rPr lang="pt-BR" dirty="0" err="1"/>
              <a:t>esternal</a:t>
            </a:r>
            <a:r>
              <a:rPr lang="pt-BR" dirty="0"/>
              <a:t> esquerda</a:t>
            </a:r>
            <a:r>
              <a:rPr lang="pt-BR" dirty="0" smtClean="0"/>
              <a:t>.</a:t>
            </a:r>
          </a:p>
          <a:p>
            <a:pPr>
              <a:buNone/>
            </a:pPr>
            <a:endParaRPr lang="pt-BR" dirty="0"/>
          </a:p>
          <a:p>
            <a:r>
              <a:rPr lang="pt-BR" dirty="0"/>
              <a:t>                </a:t>
            </a:r>
            <a:r>
              <a:rPr lang="pt-BR" b="1" dirty="0"/>
              <a:t>Estalido de abertura tricúspide (EAT)</a:t>
            </a:r>
            <a:r>
              <a:rPr lang="pt-BR" dirty="0"/>
              <a:t>. O estalido da tricúspide é mais audível na borda </a:t>
            </a:r>
            <a:r>
              <a:rPr lang="pt-BR" dirty="0" err="1"/>
              <a:t>esternal</a:t>
            </a:r>
            <a:r>
              <a:rPr lang="pt-BR" dirty="0"/>
              <a:t> esquerda e, ocasionalmente, na borda </a:t>
            </a:r>
            <a:r>
              <a:rPr lang="pt-BR" dirty="0" err="1"/>
              <a:t>esternal</a:t>
            </a:r>
            <a:r>
              <a:rPr lang="pt-BR" dirty="0"/>
              <a:t> direita. É difícil diferenciar a EAT da EAM, principalmente no reumático que geralmente associa as duas estenoses</a:t>
            </a:r>
            <a:r>
              <a:rPr lang="pt-BR" dirty="0" smtClean="0"/>
              <a:t>.</a:t>
            </a:r>
          </a:p>
          <a:p>
            <a:pPr>
              <a:buNone/>
            </a:pPr>
            <a:endParaRPr lang="pt-BR" dirty="0"/>
          </a:p>
          <a:p>
            <a:r>
              <a:rPr lang="pt-BR" b="1" dirty="0"/>
              <a:t>Estalidos </a:t>
            </a:r>
            <a:r>
              <a:rPr lang="pt-BR" b="1" dirty="0" err="1" smtClean="0"/>
              <a:t>protossistólicos</a:t>
            </a:r>
            <a:endParaRPr lang="pt-BR" b="1" dirty="0" smtClean="0"/>
          </a:p>
          <a:p>
            <a:pPr>
              <a:buNone/>
            </a:pPr>
            <a:endParaRPr lang="pt-BR" dirty="0"/>
          </a:p>
          <a:p>
            <a:r>
              <a:rPr lang="pt-BR" b="1" dirty="0"/>
              <a:t>                Pulmonar e Aórtico</a:t>
            </a:r>
            <a:r>
              <a:rPr lang="pt-BR" dirty="0"/>
              <a:t>. Trata-se de ruídos de alta freqüência, agudos e intensos, produzidos na artéria pulmonar e na aorta. Sua origem é vascular e são produzidas, portanto pelas vibrações da parede do vaso (súbita ejeção de sangue nos vasos da base</a:t>
            </a:r>
            <a:r>
              <a:rPr lang="pt-BR" dirty="0" smtClean="0"/>
              <a:t>).</a:t>
            </a:r>
          </a:p>
          <a:p>
            <a:pPr>
              <a:buNone/>
            </a:pPr>
            <a:endParaRPr lang="pt-BR" dirty="0"/>
          </a:p>
          <a:p>
            <a:r>
              <a:rPr lang="pt-BR" b="1" dirty="0"/>
              <a:t>Estalidos </a:t>
            </a:r>
            <a:r>
              <a:rPr lang="pt-BR" b="1" dirty="0" err="1"/>
              <a:t>mesossistólicos</a:t>
            </a:r>
            <a:r>
              <a:rPr lang="pt-BR" b="1" dirty="0"/>
              <a:t> e </a:t>
            </a:r>
            <a:r>
              <a:rPr lang="pt-BR" b="1" dirty="0" err="1" smtClean="0"/>
              <a:t>telessistólicos</a:t>
            </a:r>
            <a:endParaRPr lang="pt-BR" b="1" dirty="0" smtClean="0"/>
          </a:p>
          <a:p>
            <a:pPr>
              <a:buNone/>
            </a:pPr>
            <a:endParaRPr lang="pt-BR" dirty="0"/>
          </a:p>
          <a:p>
            <a:r>
              <a:rPr lang="pt-BR" b="1" dirty="0"/>
              <a:t>                </a:t>
            </a:r>
            <a:r>
              <a:rPr lang="pt-BR" dirty="0"/>
              <a:t>O surgimento entre a 1</a:t>
            </a:r>
            <a:r>
              <a:rPr lang="pt-BR" baseline="30000" dirty="0"/>
              <a:t>a</a:t>
            </a:r>
            <a:r>
              <a:rPr lang="pt-BR" dirty="0"/>
              <a:t> e a 2</a:t>
            </a:r>
            <a:r>
              <a:rPr lang="pt-BR" baseline="30000" dirty="0"/>
              <a:t>a</a:t>
            </a:r>
            <a:r>
              <a:rPr lang="pt-BR" dirty="0"/>
              <a:t> bulha, no intervalo sistólico, portanto, de um ruído, também chamado de </a:t>
            </a:r>
            <a:r>
              <a:rPr lang="pt-BR" b="1" dirty="0"/>
              <a:t>clique sistólico</a:t>
            </a:r>
            <a:r>
              <a:rPr lang="pt-BR" dirty="0"/>
              <a:t>. Trata-se de um ruído cuja origem pode ser uma brida pericárdica ou </a:t>
            </a:r>
            <a:r>
              <a:rPr lang="pt-BR" dirty="0" err="1"/>
              <a:t>pleuropericárdica</a:t>
            </a:r>
            <a:r>
              <a:rPr lang="pt-BR" dirty="0"/>
              <a:t> ou o </a:t>
            </a:r>
            <a:r>
              <a:rPr lang="pt-BR" dirty="0" err="1"/>
              <a:t>prolapso</a:t>
            </a:r>
            <a:r>
              <a:rPr lang="pt-BR" dirty="0"/>
              <a:t> da valva mitral</a:t>
            </a:r>
            <a:r>
              <a:rPr lang="pt-BR" dirty="0" smtClean="0"/>
              <a:t>.</a:t>
            </a:r>
          </a:p>
          <a:p>
            <a:pPr>
              <a:buNone/>
            </a:pPr>
            <a:endParaRPr lang="pt-BR" dirty="0"/>
          </a:p>
          <a:p>
            <a:r>
              <a:rPr lang="pt-BR" dirty="0"/>
              <a:t>                O </a:t>
            </a:r>
            <a:r>
              <a:rPr lang="pt-BR" b="1" dirty="0"/>
              <a:t>clique sistólico (CS) </a:t>
            </a:r>
            <a:r>
              <a:rPr lang="pt-BR" dirty="0"/>
              <a:t>é um ruído de alta freqüência, seco, agudo (</a:t>
            </a:r>
            <a:r>
              <a:rPr lang="pt-BR" b="1" dirty="0"/>
              <a:t>TÉ</a:t>
            </a:r>
            <a:r>
              <a:rPr lang="pt-BR" dirty="0"/>
              <a:t>), meso- ou </a:t>
            </a:r>
            <a:r>
              <a:rPr lang="pt-BR" dirty="0" err="1"/>
              <a:t>telessistólico</a:t>
            </a:r>
            <a:r>
              <a:rPr lang="pt-BR" dirty="0"/>
              <a:t>, audível nos focos mitral ou tricúspide e aparece quando há </a:t>
            </a:r>
            <a:r>
              <a:rPr lang="pt-BR" dirty="0" err="1"/>
              <a:t>prolapso</a:t>
            </a:r>
            <a:r>
              <a:rPr lang="pt-BR" dirty="0"/>
              <a:t> de uma destas valvas.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Autofit/>
          </a:bodyPr>
          <a:lstStyle/>
          <a:p>
            <a:pPr>
              <a:buNone/>
            </a:pPr>
            <a:r>
              <a:rPr lang="pt-BR" sz="1050" b="1" dirty="0"/>
              <a:t>SOPROS</a:t>
            </a:r>
            <a:endParaRPr lang="pt-BR" sz="1050" dirty="0"/>
          </a:p>
          <a:p>
            <a:pPr>
              <a:buNone/>
            </a:pPr>
            <a:endParaRPr lang="pt-BR" sz="1050" dirty="0"/>
          </a:p>
          <a:p>
            <a:r>
              <a:rPr lang="pt-BR" sz="1050" dirty="0"/>
              <a:t>              Os sopros são produzidos por vibrações decorrentes de alterações de fluxo sangüíneo. Os sopros aparecem na dependência de alterações do próprio sangue, da parede do vaso ou das câmaras cardíacas, principalmente nos aparelhos valvares</a:t>
            </a:r>
            <a:r>
              <a:rPr lang="pt-BR" sz="1050" dirty="0" smtClean="0"/>
              <a:t>.</a:t>
            </a:r>
          </a:p>
          <a:p>
            <a:pPr>
              <a:buNone/>
            </a:pPr>
            <a:endParaRPr lang="pt-BR" sz="1050" dirty="0"/>
          </a:p>
          <a:p>
            <a:r>
              <a:rPr lang="pt-BR" sz="1050" dirty="0"/>
              <a:t>                Os mecanismos formadores do sopro podem ser sistematizados como segue abaixo:</a:t>
            </a:r>
          </a:p>
          <a:p>
            <a:r>
              <a:rPr lang="pt-BR" sz="1050" dirty="0"/>
              <a:t>-          Aumento da viscosidade da corrente sanguínea.</a:t>
            </a:r>
          </a:p>
          <a:p>
            <a:r>
              <a:rPr lang="pt-BR" sz="1050" dirty="0"/>
              <a:t>-          Diminuição da viscosidade sanguínea.</a:t>
            </a:r>
          </a:p>
          <a:p>
            <a:r>
              <a:rPr lang="pt-BR" sz="1050" dirty="0"/>
              <a:t>-          Passagem de sangue através de uma zona estreitada.</a:t>
            </a:r>
          </a:p>
          <a:p>
            <a:r>
              <a:rPr lang="pt-BR" sz="1050" dirty="0"/>
              <a:t>-          Passagem de sangue para uma zona dilatada.</a:t>
            </a:r>
          </a:p>
          <a:p>
            <a:r>
              <a:rPr lang="pt-BR" sz="1050" dirty="0"/>
              <a:t>-          Passagem de sangue para uma membrana de bordo </a:t>
            </a:r>
            <a:r>
              <a:rPr lang="pt-BR" sz="1050" dirty="0" smtClean="0"/>
              <a:t>livre</a:t>
            </a:r>
            <a:endParaRPr lang="pt-BR" sz="1050" dirty="0"/>
          </a:p>
          <a:p>
            <a:pPr>
              <a:buNone/>
            </a:pPr>
            <a:endParaRPr lang="pt-BR" sz="1050" dirty="0"/>
          </a:p>
          <a:p>
            <a:r>
              <a:rPr lang="pt-BR" sz="1050" dirty="0"/>
              <a:t>                Os </a:t>
            </a:r>
            <a:r>
              <a:rPr lang="pt-BR" sz="1050" b="1" dirty="0"/>
              <a:t>sopros sistólicos</a:t>
            </a:r>
            <a:r>
              <a:rPr lang="pt-BR" sz="1050" dirty="0"/>
              <a:t> são classificados em dois tipos: sopro sistólico de ejeção e sopro sistólico de regurgitação</a:t>
            </a:r>
            <a:r>
              <a:rPr lang="pt-BR" sz="1050" dirty="0" smtClean="0"/>
              <a:t>.</a:t>
            </a:r>
          </a:p>
          <a:p>
            <a:pPr>
              <a:buNone/>
            </a:pPr>
            <a:endParaRPr lang="pt-BR" sz="1050" dirty="0"/>
          </a:p>
          <a:p>
            <a:r>
              <a:rPr lang="pt-BR" sz="1050" dirty="0"/>
              <a:t>                Os sopros sistólicos de ejeção são causados por estenose da valva aórtica ou pulmonar e se originam durante o período de ejeção ventricular. Quando a pressão intravascular ultrapassa a pressão intra-aórtica e intrapulmonar, o sangue começa a ser expulso dos ventrículos. A princípio, e ejeção é lenta, passando a ser máxima na </a:t>
            </a:r>
            <a:r>
              <a:rPr lang="pt-BR" sz="1050" dirty="0" err="1"/>
              <a:t>mesossístole</a:t>
            </a:r>
            <a:r>
              <a:rPr lang="pt-BR" sz="1050" dirty="0"/>
              <a:t> e voltando a se reduzir na </a:t>
            </a:r>
            <a:r>
              <a:rPr lang="pt-BR" sz="1050" dirty="0" err="1"/>
              <a:t>telessístole</a:t>
            </a:r>
            <a:r>
              <a:rPr lang="pt-BR" sz="1050" dirty="0"/>
              <a:t>. Por este motivo, do ponto de vista </a:t>
            </a:r>
            <a:r>
              <a:rPr lang="pt-BR" sz="1050" dirty="0" err="1"/>
              <a:t>estetoacústico</a:t>
            </a:r>
            <a:r>
              <a:rPr lang="pt-BR" sz="1050" dirty="0"/>
              <a:t>, o que se observa é um sopro em crescendo-decrescendo</a:t>
            </a:r>
            <a:r>
              <a:rPr lang="pt-BR" sz="1050" dirty="0" smtClean="0"/>
              <a:t>.</a:t>
            </a:r>
          </a:p>
          <a:p>
            <a:pPr>
              <a:buNone/>
            </a:pPr>
            <a:endParaRPr lang="pt-BR" sz="1050" dirty="0"/>
          </a:p>
          <a:p>
            <a:r>
              <a:rPr lang="pt-BR" sz="1050" dirty="0"/>
              <a:t>                O sopro de regurgitação é audível desde o início da sístole; por isso aparece junto com a 1</a:t>
            </a:r>
            <a:r>
              <a:rPr lang="pt-BR" sz="1050" baseline="30000" dirty="0"/>
              <a:t>a</a:t>
            </a:r>
            <a:r>
              <a:rPr lang="pt-BR" sz="1050" dirty="0"/>
              <a:t> bulha, recobrindo-a e mascarando-a. Ocupa todo o período sistólico com intensidade mais ou menos igual e termina imediatamente antes da 2</a:t>
            </a:r>
            <a:r>
              <a:rPr lang="pt-BR" sz="1050" baseline="30000" dirty="0"/>
              <a:t>a</a:t>
            </a:r>
            <a:r>
              <a:rPr lang="pt-BR" sz="1050" dirty="0"/>
              <a:t> bulha ou pode recobri-la. Estes sopros são causados pela regurgitação de sangue dos ventrículos para os átrios, quando há insuficiência mitral ou tricúspide, ou de um ventrículo para o outro, quando existe uma comunicação entre eles</a:t>
            </a:r>
            <a:r>
              <a:rPr lang="pt-BR" sz="1050" dirty="0" smtClean="0"/>
              <a:t>.</a:t>
            </a:r>
          </a:p>
          <a:p>
            <a:endParaRPr lang="pt-BR" sz="1050" dirty="0"/>
          </a:p>
          <a:p>
            <a:r>
              <a:rPr lang="pt-BR" sz="1050" dirty="0"/>
              <a:t>                </a:t>
            </a:r>
            <a:r>
              <a:rPr lang="pt-BR" sz="1050" b="1" dirty="0"/>
              <a:t>Sopros sistólicos: estenose aórtica e </a:t>
            </a:r>
            <a:r>
              <a:rPr lang="pt-BR" sz="1050" b="1" dirty="0" smtClean="0"/>
              <a:t>insuficiência </a:t>
            </a:r>
            <a:r>
              <a:rPr lang="pt-BR" sz="1050" b="1" dirty="0"/>
              <a:t>mitral</a:t>
            </a:r>
            <a:r>
              <a:rPr lang="pt-BR" sz="1050" dirty="0"/>
              <a:t>. </a:t>
            </a:r>
            <a:r>
              <a:rPr lang="pt-BR" sz="1050" i="1" dirty="0"/>
              <a:t>a</a:t>
            </a:r>
            <a:r>
              <a:rPr lang="pt-BR" sz="1050" dirty="0"/>
              <a:t>. Na estenose aórtica, durante a sístole, há dificuldade do sangue passar do ventrículo esquerdo para a aorta devido ao estreitamento do orifício valvar. </a:t>
            </a:r>
            <a:r>
              <a:rPr lang="pt-BR" sz="1050" i="1" dirty="0"/>
              <a:t>b</a:t>
            </a:r>
            <a:r>
              <a:rPr lang="pt-BR" sz="1050" dirty="0"/>
              <a:t>. Na insuficiência mitral, durante a sístole, as cúspides valvares não </a:t>
            </a:r>
            <a:r>
              <a:rPr lang="pt-BR" sz="1050" dirty="0" err="1"/>
              <a:t>ocluem</a:t>
            </a:r>
            <a:r>
              <a:rPr lang="pt-BR" sz="1050" dirty="0"/>
              <a:t> completamente o orifício, permitindo o refluxo de certa quantidade de sangue para o átrio esquerdo. </a:t>
            </a:r>
            <a:r>
              <a:rPr lang="pt-BR" sz="1050" i="1" dirty="0"/>
              <a:t>c</a:t>
            </a:r>
            <a:r>
              <a:rPr lang="pt-BR" sz="1050" dirty="0"/>
              <a:t>. Em ambas as condições aparece o sopro sistólico. Na estenose aórtica, o sopro é tipo ejeção, audível no foco aórtico (</a:t>
            </a:r>
            <a:r>
              <a:rPr lang="pt-BR" sz="1050" dirty="0" err="1"/>
              <a:t>FAo</a:t>
            </a:r>
            <a:r>
              <a:rPr lang="pt-BR" sz="1050" dirty="0"/>
              <a:t>) e foco aórtico acessório (</a:t>
            </a:r>
            <a:r>
              <a:rPr lang="pt-BR" sz="1050" dirty="0" err="1"/>
              <a:t>FAo</a:t>
            </a:r>
            <a:r>
              <a:rPr lang="pt-BR" sz="1050" dirty="0"/>
              <a:t>’) com irradiação para cima, na direção dos vasos do pescoço. Na insuficiência mitral, o sopro é de regurgitação, audível no foco mitral (FM) e com irradiação na direção da axila</a:t>
            </a:r>
            <a:r>
              <a:rPr lang="pt-BR" sz="1050" dirty="0"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fontScale="25000" lnSpcReduction="20000"/>
          </a:bodyPr>
          <a:lstStyle/>
          <a:p>
            <a:pPr>
              <a:buNone/>
            </a:pPr>
            <a:endParaRPr lang="pt-BR" dirty="0" smtClean="0"/>
          </a:p>
          <a:p>
            <a:r>
              <a:rPr lang="pt-BR" dirty="0" smtClean="0"/>
              <a:t>           </a:t>
            </a:r>
            <a:r>
              <a:rPr lang="pt-BR" sz="4800" dirty="0" smtClean="0"/>
              <a:t>     Os </a:t>
            </a:r>
            <a:r>
              <a:rPr lang="pt-BR" sz="4800" b="1" dirty="0" smtClean="0"/>
              <a:t>sopros diastólicos</a:t>
            </a:r>
            <a:r>
              <a:rPr lang="pt-BR" sz="4800" dirty="0" smtClean="0"/>
              <a:t>, são classificados em </a:t>
            </a:r>
            <a:r>
              <a:rPr lang="pt-BR" sz="4800" dirty="0" err="1" smtClean="0"/>
              <a:t>protodiastólicos</a:t>
            </a:r>
            <a:r>
              <a:rPr lang="pt-BR" sz="4800" dirty="0" smtClean="0"/>
              <a:t>, mesodiastólicos e </a:t>
            </a:r>
            <a:r>
              <a:rPr lang="pt-BR" sz="4800" dirty="0" err="1" smtClean="0"/>
              <a:t>telediastólicos</a:t>
            </a:r>
            <a:r>
              <a:rPr lang="pt-BR" sz="4800" dirty="0" smtClean="0"/>
              <a:t> ou pré-sistólicos. Ocorrem em dois grupos de afecções – estenoses atrioventriculares (mitral e tricúspide) e insuficiência das valvas aórtica e pulmonar.</a:t>
            </a:r>
          </a:p>
          <a:p>
            <a:pPr>
              <a:buNone/>
            </a:pPr>
            <a:endParaRPr lang="pt-BR" sz="4800" dirty="0" smtClean="0"/>
          </a:p>
          <a:p>
            <a:r>
              <a:rPr lang="pt-BR" sz="4800" dirty="0" smtClean="0"/>
              <a:t>                O sopro diastólico das estenoses atrioventriculares (estenose mitral e estenose tricúspide) ocupa a parte média da diástole, momento em que se dá o enchimento rápido dos ventrículos; algumas vezes se prolonga, podendo sofrer certo reforço no fim da diástole ou pré-sístole. O reforço pré-sistólico depende da contração atrial.</a:t>
            </a:r>
          </a:p>
          <a:p>
            <a:pPr>
              <a:buNone/>
            </a:pPr>
            <a:endParaRPr lang="pt-BR" sz="4800" dirty="0" smtClean="0"/>
          </a:p>
          <a:p>
            <a:r>
              <a:rPr lang="pt-BR" sz="4800" dirty="0" smtClean="0"/>
              <a:t>                O sopro diastólico das insuficiências aórticas e pulmonares possuem as seguintes características: inicia-se imediatamente após a segunda bulha, porque neste momento já é importante o gradiente de pressão entre os vasos da base (aorta e pulmonar) e os ventrículos; podem ficar restritos à primeira parte da diástole (</a:t>
            </a:r>
            <a:r>
              <a:rPr lang="pt-BR" sz="4800" dirty="0" err="1" smtClean="0"/>
              <a:t>protodiástole</a:t>
            </a:r>
            <a:r>
              <a:rPr lang="pt-BR" sz="4800" dirty="0" smtClean="0"/>
              <a:t>) ou ocupar também a </a:t>
            </a:r>
            <a:r>
              <a:rPr lang="pt-BR" sz="4800" dirty="0" err="1" smtClean="0"/>
              <a:t>mesodiástole</a:t>
            </a:r>
            <a:r>
              <a:rPr lang="pt-BR" sz="4800" dirty="0" smtClean="0"/>
              <a:t> e a </a:t>
            </a:r>
            <a:r>
              <a:rPr lang="pt-BR" sz="4800" dirty="0" err="1" smtClean="0"/>
              <a:t>telediástole</a:t>
            </a:r>
            <a:r>
              <a:rPr lang="pt-BR" sz="4800" dirty="0" smtClean="0"/>
              <a:t>. São sopros de alta freqüência, em decrescendo e tonalidade aguda, qualidades que, em conjunto, dão a estes sopros caráter “</a:t>
            </a:r>
            <a:r>
              <a:rPr lang="pt-BR" sz="4800" dirty="0" err="1" smtClean="0"/>
              <a:t>aspirativo</a:t>
            </a:r>
            <a:r>
              <a:rPr lang="pt-BR" sz="4800" dirty="0" smtClean="0"/>
              <a:t>”.</a:t>
            </a:r>
          </a:p>
          <a:p>
            <a:pPr>
              <a:buNone/>
            </a:pPr>
            <a:endParaRPr lang="pt-BR" sz="4800" dirty="0" smtClean="0"/>
          </a:p>
          <a:p>
            <a:r>
              <a:rPr lang="pt-BR" sz="4800" dirty="0" smtClean="0"/>
              <a:t>                </a:t>
            </a:r>
            <a:r>
              <a:rPr lang="pt-BR" sz="4800" b="1" dirty="0" smtClean="0"/>
              <a:t>Sopros diastólicos: estenose mitral e insuficiência aórtica: a. n</a:t>
            </a:r>
            <a:r>
              <a:rPr lang="pt-BR" sz="4800" dirty="0" smtClean="0"/>
              <a:t>a estenose mitral, as cúspides da valva mitral não se abrem completamente durante a diástole, dificultando a passagem de sangue do átrio esquerdo (AE) para o ventrículo esquerdo (VE). </a:t>
            </a:r>
            <a:r>
              <a:rPr lang="pt-BR" sz="4800" i="1" dirty="0" smtClean="0"/>
              <a:t>b</a:t>
            </a:r>
            <a:r>
              <a:rPr lang="pt-BR" sz="4800" dirty="0" smtClean="0"/>
              <a:t>. Na insuficiência aórtica, durante a diástole, as cúspides da valva aórtica não </a:t>
            </a:r>
            <a:r>
              <a:rPr lang="pt-BR" sz="4800" dirty="0" err="1" smtClean="0"/>
              <a:t>ocluem</a:t>
            </a:r>
            <a:r>
              <a:rPr lang="pt-BR" sz="4800" dirty="0" smtClean="0"/>
              <a:t> o orifício, permitindo o refluxo de sangue da aorta (Ao) para o ventrículo esquerdo (VE). </a:t>
            </a:r>
            <a:r>
              <a:rPr lang="pt-BR" sz="4800" i="1" dirty="0" smtClean="0"/>
              <a:t>c</a:t>
            </a:r>
            <a:r>
              <a:rPr lang="pt-BR" sz="4800" dirty="0" smtClean="0"/>
              <a:t>. Em ambas as condições surge sopro diastólico. O sopro da estenose mitral é audível na área mitral, com pequena irradiação, tem característica de ruflar e apresenta um reforço pré-sistólico. O sopro da insuficiência aórtica é audível no foco aórtico ou no foco aórtico acessório, irradiando-se para a ponta do coração, é proto- e mesodiastólico e tem alta freqüência, o que lhe dá um caráter </a:t>
            </a:r>
            <a:r>
              <a:rPr lang="pt-BR" sz="4800" dirty="0" err="1" smtClean="0"/>
              <a:t>aspirativo</a:t>
            </a:r>
            <a:r>
              <a:rPr lang="pt-BR" sz="4800" dirty="0" smtClean="0"/>
              <a:t>.</a:t>
            </a:r>
          </a:p>
          <a:p>
            <a:pPr>
              <a:buNone/>
            </a:pPr>
            <a:endParaRPr lang="pt-BR" sz="4800" dirty="0" smtClean="0"/>
          </a:p>
          <a:p>
            <a:r>
              <a:rPr lang="pt-BR" sz="4800" dirty="0" smtClean="0"/>
              <a:t>                </a:t>
            </a:r>
            <a:r>
              <a:rPr lang="pt-BR" sz="4800" b="1" dirty="0" smtClean="0"/>
              <a:t>Irradiação</a:t>
            </a:r>
            <a:r>
              <a:rPr lang="pt-BR" sz="4800" dirty="0" smtClean="0"/>
              <a:t>. Depois de estabelecer-se o local de maior intensidade do sopro, desloca-se o receptor do estetoscópio em várias direções para determinar a irradiação.</a:t>
            </a:r>
          </a:p>
          <a:p>
            <a:pPr>
              <a:buNone/>
            </a:pPr>
            <a:endParaRPr lang="pt-BR" sz="4800" dirty="0" smtClean="0"/>
          </a:p>
          <a:p>
            <a:r>
              <a:rPr lang="pt-BR" sz="4800" b="1" dirty="0" smtClean="0"/>
              <a:t>Intensidade</a:t>
            </a:r>
            <a:r>
              <a:rPr lang="pt-BR" sz="4800" dirty="0" smtClean="0"/>
              <a:t>. O mais prático é o sistema de cruzes (+, ++, +++, ++++, +++++ e ++++++), que se escola da seguinte maneira:</a:t>
            </a:r>
          </a:p>
          <a:p>
            <a:r>
              <a:rPr lang="pt-BR" sz="4800" dirty="0" smtClean="0"/>
              <a:t>                +: sopro débil, só audível quando se ausculta com atenção em ambiente silencioso.</a:t>
            </a:r>
          </a:p>
          <a:p>
            <a:r>
              <a:rPr lang="pt-BR" sz="4800" dirty="0" smtClean="0"/>
              <a:t>                ++: sopro de intensidade leve</a:t>
            </a:r>
          </a:p>
          <a:p>
            <a:r>
              <a:rPr lang="pt-BR" sz="4800" dirty="0" smtClean="0"/>
              <a:t>                +++: indica sopro de intensidade moderada, sem frêmito.</a:t>
            </a:r>
          </a:p>
          <a:p>
            <a:r>
              <a:rPr lang="pt-BR" sz="4800" dirty="0" smtClean="0"/>
              <a:t>                ++++: sopro de intensidade moderada, com frêmito.</a:t>
            </a:r>
          </a:p>
          <a:p>
            <a:r>
              <a:rPr lang="pt-BR" sz="4800" dirty="0" smtClean="0"/>
              <a:t>                +++++: traduzem sopros intensos.</a:t>
            </a:r>
          </a:p>
          <a:p>
            <a:r>
              <a:rPr lang="pt-BR" sz="4800" dirty="0" smtClean="0"/>
              <a:t>                ++++++: correspondem aos sopros muito intensos, audíveis mesmo quando se afasta o estetoscópio da parede torácica ou quando se interpõe entre esta e o receptor a mão do examinador.</a:t>
            </a:r>
          </a:p>
          <a:p>
            <a:pPr>
              <a:buNone/>
            </a:pPr>
            <a:endParaRPr lang="pt-BR" sz="4800" dirty="0" smtClean="0"/>
          </a:p>
          <a:p>
            <a:r>
              <a:rPr lang="pt-BR" sz="4800" dirty="0" smtClean="0"/>
              <a:t>                </a:t>
            </a:r>
            <a:r>
              <a:rPr lang="pt-BR" sz="4800" b="1" dirty="0" smtClean="0"/>
              <a:t>Timbre e Tonalidade</a:t>
            </a:r>
            <a:r>
              <a:rPr lang="pt-BR" sz="4800" dirty="0" smtClean="0"/>
              <a:t>. “qualidade do sopro”: suave, rude, musical, </a:t>
            </a:r>
            <a:r>
              <a:rPr lang="pt-BR" sz="4800" dirty="0" err="1" smtClean="0"/>
              <a:t>aspirativo</a:t>
            </a:r>
            <a:r>
              <a:rPr lang="pt-BR" sz="4800" dirty="0" smtClean="0"/>
              <a:t>, em jato, a vapor, granuloso, </a:t>
            </a:r>
            <a:r>
              <a:rPr lang="pt-BR" sz="4800" dirty="0" err="1" smtClean="0"/>
              <a:t>piante</a:t>
            </a:r>
            <a:r>
              <a:rPr lang="pt-BR" sz="4800" dirty="0" smtClean="0"/>
              <a:t> e ruflar.</a:t>
            </a:r>
          </a:p>
          <a:p>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a:bodyPr>
          <a:lstStyle/>
          <a:p>
            <a:pPr>
              <a:buNone/>
            </a:pPr>
            <a:r>
              <a:rPr lang="pt-BR" sz="2400" dirty="0" smtClean="0"/>
              <a:t>PRESSÃO ARTERIAL</a:t>
            </a:r>
          </a:p>
          <a:p>
            <a:pPr>
              <a:buNone/>
            </a:pPr>
            <a:endParaRPr lang="pt-BR" sz="2400" dirty="0"/>
          </a:p>
          <a:p>
            <a:r>
              <a:rPr lang="pt-BR" sz="2400" dirty="0"/>
              <a:t>A pressão ou tensão arterial é um parâmetro fisiológico indispensável na investigação diagnóstica, e o registro dos níveis pressóricos faz parte obrigatória do exame clínico</a:t>
            </a:r>
            <a:r>
              <a:rPr lang="pt-BR" sz="2400" dirty="0" smtClean="0"/>
              <a:t>.</a:t>
            </a:r>
          </a:p>
          <a:p>
            <a:pPr>
              <a:buNone/>
            </a:pPr>
            <a:endParaRPr lang="pt-BR" sz="2400" dirty="0"/>
          </a:p>
          <a:p>
            <a:r>
              <a:rPr lang="pt-BR" sz="2400" dirty="0"/>
              <a:t>Pressão sistólica: é a pressão máxima do sistema arterial (coincide com a sístole</a:t>
            </a:r>
            <a:r>
              <a:rPr lang="pt-BR" sz="2400" dirty="0" smtClean="0"/>
              <a:t>)</a:t>
            </a:r>
          </a:p>
          <a:p>
            <a:pPr>
              <a:buNone/>
            </a:pPr>
            <a:endParaRPr lang="pt-BR" sz="2400" dirty="0"/>
          </a:p>
          <a:p>
            <a:r>
              <a:rPr lang="pt-BR" sz="2400" dirty="0"/>
              <a:t>Pressão diastólica: é a pressão mais baixa do sistema arterial (coincide com a diástole)</a:t>
            </a:r>
          </a:p>
          <a:p>
            <a:endParaRPr lang="pt-B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fontScale="32500" lnSpcReduction="20000"/>
          </a:bodyPr>
          <a:lstStyle/>
          <a:p>
            <a:pPr>
              <a:buNone/>
            </a:pPr>
            <a:r>
              <a:rPr lang="pt-BR" dirty="0" smtClean="0"/>
              <a:t>- Procedimentos recomendados para a medida da pressão </a:t>
            </a:r>
          </a:p>
          <a:p>
            <a:pPr>
              <a:buNone/>
            </a:pPr>
            <a:r>
              <a:rPr lang="pt-BR" dirty="0" smtClean="0"/>
              <a:t>arterial (D)</a:t>
            </a:r>
          </a:p>
          <a:p>
            <a:pPr>
              <a:buNone/>
            </a:pPr>
            <a:endParaRPr lang="pt-BR" dirty="0" smtClean="0"/>
          </a:p>
          <a:p>
            <a:pPr>
              <a:buNone/>
            </a:pPr>
            <a:r>
              <a:rPr lang="pt-BR" dirty="0" smtClean="0"/>
              <a:t>Preparo do paciente: </a:t>
            </a:r>
          </a:p>
          <a:p>
            <a:pPr>
              <a:buNone/>
            </a:pPr>
            <a:endParaRPr lang="pt-BR" dirty="0" smtClean="0"/>
          </a:p>
          <a:p>
            <a:pPr>
              <a:buNone/>
            </a:pPr>
            <a:r>
              <a:rPr lang="pt-BR" dirty="0" smtClean="0"/>
              <a:t>1. Explicar o procedimento ao paciente e deixá-lo em repouso por pelo </a:t>
            </a:r>
          </a:p>
          <a:p>
            <a:pPr>
              <a:buNone/>
            </a:pPr>
            <a:r>
              <a:rPr lang="pt-BR" dirty="0" smtClean="0"/>
              <a:t>menos 5 minutos em ambiente calmo. Deve ser instruído a não conversar </a:t>
            </a:r>
          </a:p>
          <a:p>
            <a:pPr>
              <a:buNone/>
            </a:pPr>
            <a:r>
              <a:rPr lang="pt-BR" dirty="0" smtClean="0"/>
              <a:t>durante a medida. Possíveis dúvidas devem ser esclarecidas antes ou após o </a:t>
            </a:r>
          </a:p>
          <a:p>
            <a:pPr>
              <a:buNone/>
            </a:pPr>
            <a:r>
              <a:rPr lang="pt-BR" dirty="0" smtClean="0"/>
              <a:t>procedimento.</a:t>
            </a:r>
          </a:p>
          <a:p>
            <a:pPr>
              <a:buNone/>
            </a:pPr>
            <a:endParaRPr lang="pt-BR" dirty="0" smtClean="0"/>
          </a:p>
          <a:p>
            <a:pPr>
              <a:buNone/>
            </a:pPr>
            <a:r>
              <a:rPr lang="pt-BR" dirty="0" smtClean="0"/>
              <a:t>2. Certificar-se de que o paciente NÃO:</a:t>
            </a:r>
          </a:p>
          <a:p>
            <a:pPr>
              <a:buNone/>
            </a:pPr>
            <a:r>
              <a:rPr lang="pt-BR" dirty="0" smtClean="0"/>
              <a:t>• está com a bexiga cheia</a:t>
            </a:r>
          </a:p>
          <a:p>
            <a:pPr>
              <a:buNone/>
            </a:pPr>
            <a:r>
              <a:rPr lang="pt-BR" dirty="0" smtClean="0"/>
              <a:t>• praticou exercícios físicos há pelo menos 60 minutos</a:t>
            </a:r>
          </a:p>
          <a:p>
            <a:pPr>
              <a:buNone/>
            </a:pPr>
            <a:r>
              <a:rPr lang="pt-BR" dirty="0" smtClean="0"/>
              <a:t>• ingeriu bebidas alcoólicas, café ou alimentos</a:t>
            </a:r>
          </a:p>
          <a:p>
            <a:pPr>
              <a:buNone/>
            </a:pPr>
            <a:r>
              <a:rPr lang="pt-BR" dirty="0" smtClean="0"/>
              <a:t>• fumou nos 30 minutos anteriores.</a:t>
            </a:r>
          </a:p>
          <a:p>
            <a:pPr>
              <a:buNone/>
            </a:pPr>
            <a:endParaRPr lang="pt-BR" dirty="0" smtClean="0"/>
          </a:p>
          <a:p>
            <a:pPr>
              <a:buNone/>
            </a:pPr>
            <a:r>
              <a:rPr lang="pt-BR" dirty="0" smtClean="0"/>
              <a:t>3. Posicionamento do paciente:</a:t>
            </a:r>
          </a:p>
          <a:p>
            <a:pPr>
              <a:buNone/>
            </a:pPr>
            <a:r>
              <a:rPr lang="pt-BR" dirty="0" smtClean="0"/>
              <a:t>Deve estar na posição sentada, pernas descruzadas, pés apoiados no chão, </a:t>
            </a:r>
          </a:p>
          <a:p>
            <a:pPr>
              <a:buNone/>
            </a:pPr>
            <a:r>
              <a:rPr lang="pt-BR" dirty="0" smtClean="0"/>
              <a:t>dorso recostado na cadeira e relaxado. O braço deve estar na altura do </a:t>
            </a:r>
          </a:p>
          <a:p>
            <a:pPr>
              <a:buNone/>
            </a:pPr>
            <a:r>
              <a:rPr lang="pt-BR" dirty="0" smtClean="0"/>
              <a:t>coração (nível do ponto médio do esterno ou 4o espaço intercostal), livre </a:t>
            </a:r>
          </a:p>
          <a:p>
            <a:pPr>
              <a:buNone/>
            </a:pPr>
            <a:r>
              <a:rPr lang="pt-BR" dirty="0" smtClean="0"/>
              <a:t>de roupas, apoiado, com a palma da mão voltada para cima e o cotovelo </a:t>
            </a:r>
          </a:p>
          <a:p>
            <a:pPr>
              <a:buNone/>
            </a:pPr>
            <a:r>
              <a:rPr lang="pt-BR" dirty="0" smtClean="0"/>
              <a:t>ligeiramente </a:t>
            </a:r>
            <a:r>
              <a:rPr lang="pt-BR" dirty="0" err="1" smtClean="0"/>
              <a:t>fletido</a:t>
            </a:r>
            <a:r>
              <a:rPr lang="pt-BR" dirty="0" smtClean="0"/>
              <a:t>.</a:t>
            </a:r>
          </a:p>
          <a:p>
            <a:pPr>
              <a:buNone/>
            </a:pPr>
            <a:endParaRPr lang="pt-BR" dirty="0" smtClean="0"/>
          </a:p>
          <a:p>
            <a:pPr>
              <a:buNone/>
            </a:pPr>
            <a:r>
              <a:rPr lang="pt-BR" dirty="0" smtClean="0"/>
              <a:t>Para a medida propriamente:</a:t>
            </a:r>
          </a:p>
          <a:p>
            <a:pPr>
              <a:buNone/>
            </a:pPr>
            <a:endParaRPr lang="pt-BR" dirty="0" smtClean="0"/>
          </a:p>
          <a:p>
            <a:pPr>
              <a:buNone/>
            </a:pPr>
            <a:r>
              <a:rPr lang="pt-BR" dirty="0" smtClean="0"/>
              <a:t>1. Obter a circunferência aproximadamente no meio do braço. Após a medida </a:t>
            </a:r>
          </a:p>
          <a:p>
            <a:pPr>
              <a:buNone/>
            </a:pPr>
            <a:r>
              <a:rPr lang="pt-BR" dirty="0" smtClean="0"/>
              <a:t>selecionar o manguito de tamanho adequado ao braço*.</a:t>
            </a:r>
          </a:p>
          <a:p>
            <a:pPr>
              <a:buNone/>
            </a:pPr>
            <a:r>
              <a:rPr lang="pt-BR" dirty="0" smtClean="0"/>
              <a:t>2. Colocar o manguito, sem deixar folgas, 2 a 3 cm acima da fossa cubital.</a:t>
            </a:r>
          </a:p>
          <a:p>
            <a:pPr>
              <a:buNone/>
            </a:pPr>
            <a:r>
              <a:rPr lang="pt-BR" dirty="0" smtClean="0"/>
              <a:t>3. Centralizar o meio da parte compressiva do manguito sobre a artéria </a:t>
            </a:r>
          </a:p>
          <a:p>
            <a:pPr>
              <a:buNone/>
            </a:pPr>
            <a:r>
              <a:rPr lang="pt-BR" dirty="0" smtClean="0"/>
              <a:t>braquial.</a:t>
            </a:r>
          </a:p>
          <a:p>
            <a:pPr>
              <a:buNone/>
            </a:pPr>
            <a:r>
              <a:rPr lang="pt-BR" dirty="0" smtClean="0"/>
              <a:t>4. Estimar o nível da pressão sistólica pela palpação do pulso radial. O seu </a:t>
            </a:r>
          </a:p>
          <a:p>
            <a:pPr>
              <a:buNone/>
            </a:pPr>
            <a:r>
              <a:rPr lang="pt-BR" dirty="0" smtClean="0"/>
              <a:t>reaparecimento corresponderá à PA sistólica. </a:t>
            </a:r>
          </a:p>
          <a:p>
            <a:pPr>
              <a:buNone/>
            </a:pPr>
            <a:r>
              <a:rPr lang="pt-BR" dirty="0" smtClean="0"/>
              <a:t>5. Palpar a artéria braquial na fossa cubital e colocar a campânula ou o </a:t>
            </a:r>
          </a:p>
          <a:p>
            <a:pPr>
              <a:buNone/>
            </a:pPr>
            <a:r>
              <a:rPr lang="pt-BR" dirty="0" smtClean="0"/>
              <a:t>diafragma do estetoscópio sem compressão excessiva.</a:t>
            </a:r>
          </a:p>
          <a:p>
            <a:pPr>
              <a:buNone/>
            </a:pPr>
            <a:r>
              <a:rPr lang="pt-BR" dirty="0" smtClean="0"/>
              <a:t>6. Inflar rapidamente até ultrapassar 20 a 30 </a:t>
            </a:r>
            <a:r>
              <a:rPr lang="pt-BR" dirty="0" err="1" smtClean="0"/>
              <a:t>mmHg</a:t>
            </a:r>
            <a:r>
              <a:rPr lang="pt-BR" dirty="0" smtClean="0"/>
              <a:t> o nível estimado da </a:t>
            </a:r>
          </a:p>
          <a:p>
            <a:pPr>
              <a:buNone/>
            </a:pPr>
            <a:r>
              <a:rPr lang="pt-BR" dirty="0" smtClean="0"/>
              <a:t>pressão sistólica, obtido pela palpação.</a:t>
            </a:r>
          </a:p>
          <a:p>
            <a:pPr>
              <a:buNone/>
            </a:pPr>
            <a:r>
              <a:rPr lang="pt-BR" dirty="0" smtClean="0"/>
              <a:t>7. Proceder à deflação lentamente (velocidade de 2 </a:t>
            </a:r>
            <a:r>
              <a:rPr lang="pt-BR" dirty="0" err="1" smtClean="0"/>
              <a:t>mmHg</a:t>
            </a:r>
            <a:r>
              <a:rPr lang="pt-BR" dirty="0" smtClean="0"/>
              <a:t> por segundo).</a:t>
            </a:r>
          </a:p>
          <a:p>
            <a:pPr>
              <a:buNone/>
            </a:pPr>
            <a:r>
              <a:rPr lang="pt-BR" dirty="0" smtClean="0"/>
              <a:t>8. Determinar a pressão sistólica pela ausculta do primeiro som (fase I de </a:t>
            </a:r>
          </a:p>
          <a:p>
            <a:pPr>
              <a:buNone/>
            </a:pPr>
            <a:r>
              <a:rPr lang="pt-BR" dirty="0" err="1" smtClean="0"/>
              <a:t>Korotkoff</a:t>
            </a:r>
            <a:r>
              <a:rPr lang="pt-BR" dirty="0" smtClean="0"/>
              <a:t>), que é em geral fraco seguido de batidas regulares, e, após, </a:t>
            </a:r>
          </a:p>
          <a:p>
            <a:pPr>
              <a:buNone/>
            </a:pPr>
            <a:r>
              <a:rPr lang="pt-BR" dirty="0" smtClean="0"/>
              <a:t>aumentar ligeiramente a velocidade de deflação.</a:t>
            </a:r>
          </a:p>
          <a:p>
            <a:pPr>
              <a:buNone/>
            </a:pPr>
            <a:r>
              <a:rPr lang="pt-BR" dirty="0" smtClean="0"/>
              <a:t>9. Determinar a pressão diastólica no desaparecimento dos sons (fase V de </a:t>
            </a:r>
          </a:p>
          <a:p>
            <a:pPr>
              <a:buNone/>
            </a:pPr>
            <a:r>
              <a:rPr lang="pt-BR" dirty="0" err="1" smtClean="0"/>
              <a:t>Korotkoff</a:t>
            </a:r>
            <a:r>
              <a:rPr lang="pt-BR" dirty="0" smtClean="0"/>
              <a:t>).</a:t>
            </a:r>
          </a:p>
          <a:p>
            <a:pPr>
              <a:buNone/>
            </a:pPr>
            <a:r>
              <a:rPr lang="pt-BR" dirty="0" smtClean="0"/>
              <a:t>10. Auscultar cerca de 20 a 30 </a:t>
            </a:r>
            <a:r>
              <a:rPr lang="pt-BR" dirty="0" err="1" smtClean="0"/>
              <a:t>mmHg</a:t>
            </a:r>
            <a:r>
              <a:rPr lang="pt-BR" dirty="0" smtClean="0"/>
              <a:t> abaixo do último som para confirmar seu </a:t>
            </a:r>
          </a:p>
          <a:p>
            <a:pPr>
              <a:buNone/>
            </a:pPr>
            <a:r>
              <a:rPr lang="pt-BR" dirty="0" smtClean="0"/>
              <a:t>desaparecimento e depois proceder à deflação rápida e completa.</a:t>
            </a:r>
          </a:p>
          <a:p>
            <a:pPr>
              <a:buNone/>
            </a:pPr>
            <a:r>
              <a:rPr lang="pt-BR" dirty="0" smtClean="0"/>
              <a:t>11. Se os batimentos persistirem até o nível zero, determinar a pressão </a:t>
            </a:r>
          </a:p>
          <a:p>
            <a:pPr>
              <a:buNone/>
            </a:pPr>
            <a:r>
              <a:rPr lang="pt-BR" dirty="0" smtClean="0"/>
              <a:t>diastólica no abafamento dos sons (fase IV de </a:t>
            </a:r>
            <a:r>
              <a:rPr lang="pt-BR" dirty="0" err="1" smtClean="0"/>
              <a:t>Korotkoff</a:t>
            </a:r>
            <a:r>
              <a:rPr lang="pt-BR" dirty="0" smtClean="0"/>
              <a:t>) e anotar valores da </a:t>
            </a:r>
          </a:p>
          <a:p>
            <a:pPr>
              <a:buNone/>
            </a:pPr>
            <a:r>
              <a:rPr lang="pt-BR" dirty="0" smtClean="0"/>
              <a:t>sistólica/diastólica/zero.</a:t>
            </a:r>
          </a:p>
          <a:p>
            <a:pPr>
              <a:buNone/>
            </a:pP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Sintomas em cardiologia</a:t>
            </a:r>
            <a:endParaRPr lang="pt-BR" dirty="0"/>
          </a:p>
        </p:txBody>
      </p:sp>
      <p:sp>
        <p:nvSpPr>
          <p:cNvPr id="3" name="Espaço Reservado para Conteúdo 2"/>
          <p:cNvSpPr>
            <a:spLocks noGrp="1"/>
          </p:cNvSpPr>
          <p:nvPr>
            <p:ph idx="1"/>
          </p:nvPr>
        </p:nvSpPr>
        <p:spPr/>
        <p:txBody>
          <a:bodyPr>
            <a:normAutofit fontScale="62500" lnSpcReduction="20000"/>
          </a:bodyPr>
          <a:lstStyle/>
          <a:p>
            <a:pPr marL="514350" indent="-514350">
              <a:buFont typeface="+mj-lt"/>
              <a:buAutoNum type="arabicPeriod"/>
            </a:pPr>
            <a:r>
              <a:rPr lang="pt-BR" dirty="0" smtClean="0"/>
              <a:t>Dispnéia</a:t>
            </a:r>
          </a:p>
          <a:p>
            <a:pPr marL="514350" indent="-514350">
              <a:buNone/>
            </a:pPr>
            <a:endParaRPr lang="pt-BR" dirty="0" smtClean="0"/>
          </a:p>
          <a:p>
            <a:pPr marL="514350" indent="-514350">
              <a:buNone/>
            </a:pPr>
            <a:r>
              <a:rPr lang="pt-BR" b="1" dirty="0" smtClean="0"/>
              <a:t> </a:t>
            </a:r>
            <a:r>
              <a:rPr lang="pt-BR" b="1" dirty="0"/>
              <a:t>É a consciência da necessidade de um esforço respiratório aumentado. </a:t>
            </a:r>
            <a:br>
              <a:rPr lang="pt-BR" b="1" dirty="0"/>
            </a:br>
            <a:r>
              <a:rPr lang="pt-BR" b="1" dirty="0"/>
              <a:t/>
            </a:r>
            <a:br>
              <a:rPr lang="pt-BR" b="1" dirty="0"/>
            </a:br>
            <a:r>
              <a:rPr lang="pt-BR" b="1" dirty="0"/>
              <a:t>Na linguagem dos pacientes a dispnéia recebe a designação de "cansaço", "canseira", "falta de ar", "fôlego curto", "fadiga" ou "respiração difícil". </a:t>
            </a:r>
            <a:br>
              <a:rPr lang="pt-BR" b="1" dirty="0"/>
            </a:br>
            <a:r>
              <a:rPr lang="pt-BR" b="1" dirty="0"/>
              <a:t/>
            </a:r>
            <a:br>
              <a:rPr lang="pt-BR" b="1" dirty="0"/>
            </a:br>
            <a:r>
              <a:rPr lang="pt-BR" b="1" dirty="0"/>
              <a:t>Diferenciar dispnéia de astenia e de </a:t>
            </a:r>
            <a:r>
              <a:rPr lang="pt-BR" b="1" dirty="0" err="1"/>
              <a:t>fatigabilidade</a:t>
            </a:r>
            <a:r>
              <a:rPr lang="pt-BR" b="1" dirty="0"/>
              <a:t>, pois algumas expressões usadas pelos pacientes podem causar confusão.</a:t>
            </a:r>
            <a:br>
              <a:rPr lang="pt-BR" b="1" dirty="0"/>
            </a:br>
            <a:r>
              <a:rPr lang="pt-BR" b="1" dirty="0"/>
              <a:t/>
            </a:r>
            <a:br>
              <a:rPr lang="pt-BR" b="1" dirty="0"/>
            </a:br>
            <a:r>
              <a:rPr lang="pt-BR" b="1" dirty="0"/>
              <a:t>2. Mecanismos da dispnéia: O aparelho </a:t>
            </a:r>
            <a:r>
              <a:rPr lang="pt-BR" b="1" dirty="0" err="1"/>
              <a:t>ventilatório</a:t>
            </a:r>
            <a:r>
              <a:rPr lang="pt-BR" b="1" dirty="0"/>
              <a:t> normalmente deve ter : a) </a:t>
            </a:r>
            <a:r>
              <a:rPr lang="pt-BR" b="1" dirty="0" smtClean="0"/>
              <a:t>eficiente </a:t>
            </a:r>
            <a:r>
              <a:rPr lang="pt-BR" b="1" dirty="0"/>
              <a:t>comando nervoso pelos centros respiratórios e </a:t>
            </a:r>
            <a:r>
              <a:rPr lang="pt-BR" b="1" dirty="0" err="1"/>
              <a:t>quimioreceptores</a:t>
            </a:r>
            <a:r>
              <a:rPr lang="pt-BR" b="1" dirty="0"/>
              <a:t> centrais e periféricos. b) </a:t>
            </a:r>
            <a:r>
              <a:rPr lang="pt-BR" b="1" dirty="0" smtClean="0"/>
              <a:t>adequada </a:t>
            </a:r>
            <a:r>
              <a:rPr lang="pt-BR" b="1" dirty="0"/>
              <a:t>resposta dos músculos respiratórios aos comandos nervosos. c) </a:t>
            </a:r>
            <a:r>
              <a:rPr lang="pt-BR" b="1" dirty="0" smtClean="0"/>
              <a:t>boa </a:t>
            </a:r>
            <a:r>
              <a:rPr lang="pt-BR" b="1" dirty="0"/>
              <a:t>complacência pulmonar. d) </a:t>
            </a:r>
            <a:r>
              <a:rPr lang="pt-BR" b="1" dirty="0" smtClean="0"/>
              <a:t>ampla </a:t>
            </a:r>
            <a:r>
              <a:rPr lang="pt-BR" b="1" dirty="0"/>
              <a:t>permeabilidade das vias aéreas</a:t>
            </a:r>
            <a:r>
              <a:rPr lang="pt-BR" b="1" dirty="0" smtClean="0"/>
              <a:t>.</a:t>
            </a:r>
          </a:p>
          <a:p>
            <a:pPr marL="514350" indent="-514350">
              <a:buNone/>
            </a:pPr>
            <a:endParaRPr lang="pt-BR" b="1" dirty="0" smtClean="0"/>
          </a:p>
          <a:p>
            <a:pPr marL="514350" indent="-514350">
              <a:buNone/>
            </a:pPr>
            <a:r>
              <a:rPr lang="pt-BR" b="1" dirty="0" smtClean="0"/>
              <a:t> </a:t>
            </a:r>
            <a:r>
              <a:rPr lang="pt-BR" b="1" dirty="0"/>
              <a:t>A anormalidade de um ou mais destes setores pode levar à dispnéia. </a:t>
            </a:r>
            <a:br>
              <a:rPr lang="pt-BR" b="1" dirty="0"/>
            </a:br>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a:bodyPr>
          <a:lstStyle/>
          <a:p>
            <a:r>
              <a:rPr lang="pt-BR" sz="2000" b="1" dirty="0"/>
              <a:t>Teorias da dispnéia : 1) </a:t>
            </a:r>
            <a:r>
              <a:rPr lang="pt-BR" sz="2000" b="1" dirty="0" smtClean="0"/>
              <a:t>aumento </a:t>
            </a:r>
            <a:r>
              <a:rPr lang="pt-BR" sz="2000" b="1" dirty="0"/>
              <a:t>do trabalho respiratório (</a:t>
            </a:r>
            <a:r>
              <a:rPr lang="pt-BR" sz="2000" b="1" dirty="0" err="1"/>
              <a:t>T.R.</a:t>
            </a:r>
            <a:r>
              <a:rPr lang="pt-BR" sz="2000" b="1" dirty="0"/>
              <a:t> = *P X *V) 2) </a:t>
            </a:r>
            <a:r>
              <a:rPr lang="pt-BR" sz="2000" b="1" dirty="0" smtClean="0"/>
              <a:t>isquemia </a:t>
            </a:r>
            <a:r>
              <a:rPr lang="pt-BR" sz="2000" b="1" dirty="0"/>
              <a:t>dos músculos respiratórios. 3) </a:t>
            </a:r>
            <a:r>
              <a:rPr lang="pt-BR" sz="2000" b="1" dirty="0" smtClean="0"/>
              <a:t>estimulação </a:t>
            </a:r>
            <a:r>
              <a:rPr lang="pt-BR" sz="2000" b="1" dirty="0"/>
              <a:t>excessiva dos centros respiratórios. 4) </a:t>
            </a:r>
            <a:r>
              <a:rPr lang="pt-BR" sz="2000" b="1" dirty="0" smtClean="0"/>
              <a:t>transtorno </a:t>
            </a:r>
            <a:r>
              <a:rPr lang="pt-BR" sz="2000" b="1" dirty="0"/>
              <a:t>na relação comprimento/ tensão (tensão excessiva nos músculos respiratórios). 5) </a:t>
            </a:r>
            <a:r>
              <a:rPr lang="pt-BR" sz="2000" b="1" dirty="0" smtClean="0"/>
              <a:t>a estimulação </a:t>
            </a:r>
            <a:r>
              <a:rPr lang="pt-BR" sz="2000" b="1" dirty="0"/>
              <a:t>dos receptores "J"(</a:t>
            </a:r>
            <a:r>
              <a:rPr lang="pt-BR" sz="2000" b="1" dirty="0" err="1"/>
              <a:t>justacapilares</a:t>
            </a:r>
            <a:r>
              <a:rPr lang="pt-BR" sz="2000" b="1" dirty="0"/>
              <a:t>) na congestão pulmonar, fibrose pulmonar, na asma brônquica</a:t>
            </a:r>
            <a:r>
              <a:rPr lang="pt-BR" sz="2000" b="1" dirty="0" smtClean="0"/>
              <a:t>.</a:t>
            </a:r>
          </a:p>
          <a:p>
            <a:pPr>
              <a:buNone/>
            </a:pPr>
            <a:endParaRPr lang="pt-BR" sz="2000" b="1" dirty="0" smtClean="0"/>
          </a:p>
          <a:p>
            <a:r>
              <a:rPr lang="pt-BR" sz="2000" b="1" dirty="0" smtClean="0"/>
              <a:t> Etiologia: </a:t>
            </a:r>
            <a:r>
              <a:rPr lang="pt-BR" sz="2000" b="1" dirty="0"/>
              <a:t>A dispnéia pode ser atribuída a </a:t>
            </a:r>
            <a:r>
              <a:rPr lang="pt-BR" sz="2000" b="1" dirty="0" smtClean="0"/>
              <a:t>causas: </a:t>
            </a:r>
            <a:r>
              <a:rPr lang="pt-BR" sz="2000" b="1" dirty="0"/>
              <a:t>- pulmonares - cardíacas - metabólicas </a:t>
            </a:r>
            <a:r>
              <a:rPr lang="pt-BR" sz="2000" b="1" dirty="0" smtClean="0"/>
              <a:t>(acidoses </a:t>
            </a:r>
            <a:r>
              <a:rPr lang="pt-BR" sz="2000" b="1" dirty="0"/>
              <a:t>diabética e </a:t>
            </a:r>
            <a:r>
              <a:rPr lang="pt-BR" sz="2000" b="1" dirty="0" err="1" smtClean="0"/>
              <a:t>urêmica</a:t>
            </a:r>
            <a:r>
              <a:rPr lang="pt-BR" sz="2000" b="1" dirty="0" smtClean="0"/>
              <a:t>) </a:t>
            </a:r>
            <a:r>
              <a:rPr lang="pt-BR" sz="2000" b="1" dirty="0"/>
              <a:t>- condições que alteram a ventilação (gravidez, obesidade, </a:t>
            </a:r>
            <a:r>
              <a:rPr lang="pt-BR" sz="2000" b="1" dirty="0" smtClean="0"/>
              <a:t>anemia, ascite). </a:t>
            </a:r>
            <a:r>
              <a:rPr lang="pt-BR" sz="2000" b="1" dirty="0"/>
              <a:t>- psíquicas (dispnéia suspirosa).</a:t>
            </a:r>
            <a:r>
              <a:rPr lang="pt-BR" b="1" dirty="0"/>
              <a:t/>
            </a:r>
            <a:br>
              <a:rPr lang="pt-BR" b="1" dirty="0"/>
            </a:b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a:bodyPr>
          <a:lstStyle/>
          <a:p>
            <a:r>
              <a:rPr lang="pt-BR" sz="2000" b="1" dirty="0"/>
              <a:t>A dispnéia no cardiopata indica uma congestão pulmonar decorrente da insuficiência ventricular esquerda, apresentando características próprias quanto à duração, evolução, relação com esforço e posição adotada pelo paciente, que permitem reconhecer os seguintes tipos: dispnéia de esforço, dispnéia de decúbito e dispnéia paroxística</a:t>
            </a:r>
            <a:r>
              <a:rPr lang="pt-BR" sz="2000" b="1" dirty="0" smtClean="0"/>
              <a:t>.</a:t>
            </a:r>
          </a:p>
          <a:p>
            <a:pPr>
              <a:buNone/>
            </a:pPr>
            <a:endParaRPr lang="pt-BR" sz="2000" b="1" dirty="0" smtClean="0"/>
          </a:p>
          <a:p>
            <a:r>
              <a:rPr lang="pt-BR" sz="2000" b="1" dirty="0"/>
              <a:t>Durante a crise </a:t>
            </a:r>
            <a:r>
              <a:rPr lang="pt-BR" sz="2000" b="1" dirty="0" smtClean="0"/>
              <a:t>dispnéica </a:t>
            </a:r>
            <a:r>
              <a:rPr lang="pt-BR" sz="2000" b="1" dirty="0"/>
              <a:t>pode haver </a:t>
            </a:r>
            <a:r>
              <a:rPr lang="pt-BR" sz="2000" b="1" dirty="0" err="1"/>
              <a:t>broncoespasmo</a:t>
            </a:r>
            <a:r>
              <a:rPr lang="pt-BR" sz="2000" b="1" dirty="0"/>
              <a:t>, responsável pelo aparecimento de </a:t>
            </a:r>
            <a:r>
              <a:rPr lang="pt-BR" sz="2000" b="1" dirty="0" smtClean="0"/>
              <a:t>chiadeira </a:t>
            </a:r>
            <a:r>
              <a:rPr lang="pt-BR" sz="2000" b="1" dirty="0"/>
              <a:t>cuja causa é a congestão da mucosa </a:t>
            </a:r>
            <a:r>
              <a:rPr lang="pt-BR" sz="2000" b="1" dirty="0" smtClean="0"/>
              <a:t>brônquica-asma </a:t>
            </a:r>
            <a:r>
              <a:rPr lang="pt-BR" sz="2000" b="1" dirty="0"/>
              <a:t>cardíaca. Nas crises mais graves, além da intensa dispnéia, </a:t>
            </a:r>
            <a:r>
              <a:rPr lang="pt-BR" sz="2000" b="1" dirty="0" smtClean="0"/>
              <a:t>surgem </a:t>
            </a:r>
            <a:r>
              <a:rPr lang="pt-BR" sz="2000" b="1" dirty="0"/>
              <a:t>tosse com expectoração espumosa, branca ou rósea, cianose, respiração ruidosa pela presença de sibilos e estertores finos. Este conjunto de sintomas caracteriza o </a:t>
            </a:r>
            <a:r>
              <a:rPr lang="pt-BR" sz="2000" b="1" dirty="0" smtClean="0"/>
              <a:t>edema </a:t>
            </a:r>
            <a:r>
              <a:rPr lang="pt-BR" sz="2000" b="1" dirty="0"/>
              <a:t>agudo de </a:t>
            </a:r>
            <a:r>
              <a:rPr lang="pt-BR" sz="2000" b="1" dirty="0" smtClean="0"/>
              <a:t>pulmão, </a:t>
            </a:r>
            <a:r>
              <a:rPr lang="pt-BR" sz="2000" b="1" dirty="0"/>
              <a:t>a condição mais grave da congestão </a:t>
            </a:r>
            <a:r>
              <a:rPr lang="pt-BR" sz="2000" b="1" dirty="0" smtClean="0"/>
              <a:t>pulmonar.</a:t>
            </a:r>
            <a:endParaRPr lang="pt-B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a:bodyPr>
          <a:lstStyle/>
          <a:p>
            <a:r>
              <a:rPr lang="pt-BR" sz="1600" b="1" dirty="0"/>
              <a:t>PADRÕES RESPIRATÓRIOS ANORMAIS QUE PODEM ACOMPANHAR A DISPNÉIA: Respiração de </a:t>
            </a:r>
            <a:r>
              <a:rPr lang="pt-BR" sz="1600" b="1" dirty="0" err="1"/>
              <a:t>Cheyne-Stokes</a:t>
            </a:r>
            <a:r>
              <a:rPr lang="pt-BR" sz="1600" b="1" dirty="0"/>
              <a:t>= que é uma </a:t>
            </a:r>
            <a:r>
              <a:rPr lang="pt-BR" sz="1600" b="1" dirty="0" err="1"/>
              <a:t>hiperventilação</a:t>
            </a:r>
            <a:r>
              <a:rPr lang="pt-BR" sz="1600" b="1" dirty="0"/>
              <a:t> em crescendo gradual, que gradualmente emergem em períodos de </a:t>
            </a:r>
            <a:r>
              <a:rPr lang="pt-BR" sz="1600" b="1" dirty="0" err="1"/>
              <a:t>hipoventilação</a:t>
            </a:r>
            <a:r>
              <a:rPr lang="pt-BR" sz="1600" b="1" dirty="0"/>
              <a:t> ou mesmo </a:t>
            </a:r>
            <a:r>
              <a:rPr lang="pt-BR" sz="1600" b="1" dirty="0" err="1"/>
              <a:t>apnéia</a:t>
            </a:r>
            <a:r>
              <a:rPr lang="pt-BR" sz="1600" b="1" dirty="0"/>
              <a:t>, variando de 10 segundos a vários minutos. </a:t>
            </a:r>
            <a:endParaRPr lang="pt-BR" sz="1600" b="1" dirty="0" smtClean="0"/>
          </a:p>
          <a:p>
            <a:pPr>
              <a:buNone/>
            </a:pPr>
            <a:endParaRPr lang="pt-BR" sz="1600" b="1" dirty="0" smtClean="0"/>
          </a:p>
          <a:p>
            <a:r>
              <a:rPr lang="pt-BR" sz="1600" b="1" dirty="0" smtClean="0"/>
              <a:t>Ritmo </a:t>
            </a:r>
            <a:r>
              <a:rPr lang="pt-BR" sz="1600" b="1" dirty="0"/>
              <a:t>de </a:t>
            </a:r>
            <a:r>
              <a:rPr lang="pt-BR" sz="1600" b="1" dirty="0" err="1"/>
              <a:t>Kussmaul</a:t>
            </a:r>
            <a:r>
              <a:rPr lang="pt-BR" sz="1600" b="1" dirty="0"/>
              <a:t>= amplos movimentos </a:t>
            </a:r>
            <a:r>
              <a:rPr lang="pt-BR" sz="1600" b="1" dirty="0" err="1"/>
              <a:t>ins</a:t>
            </a:r>
            <a:r>
              <a:rPr lang="pt-BR" sz="1600" b="1" dirty="0"/>
              <a:t> e expiratórios, com curtos períodos de </a:t>
            </a:r>
            <a:r>
              <a:rPr lang="pt-BR" sz="1600" b="1" dirty="0" err="1"/>
              <a:t>apnéia</a:t>
            </a:r>
            <a:r>
              <a:rPr lang="pt-BR" sz="1600" b="1" dirty="0"/>
              <a:t> ao fim de cada um dos movimentos respiratórios (acidose</a:t>
            </a:r>
            <a:r>
              <a:rPr lang="pt-BR" sz="1600" b="1" dirty="0" smtClean="0"/>
              <a:t>).</a:t>
            </a:r>
            <a:r>
              <a:rPr lang="pt-BR" b="1" dirty="0"/>
              <a:t/>
            </a:r>
            <a:br>
              <a:rPr lang="pt-BR" b="1" dirty="0"/>
            </a:b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fontScale="62500" lnSpcReduction="20000"/>
          </a:bodyPr>
          <a:lstStyle/>
          <a:p>
            <a:pPr marL="514350" indent="-514350">
              <a:buFont typeface="+mj-lt"/>
              <a:buAutoNum type="arabicPeriod" startAt="2"/>
            </a:pPr>
            <a:r>
              <a:rPr lang="pt-BR" b="1" dirty="0" smtClean="0"/>
              <a:t>EDEMA</a:t>
            </a:r>
          </a:p>
          <a:p>
            <a:pPr marL="514350" indent="-514350">
              <a:buNone/>
            </a:pPr>
            <a:endParaRPr lang="pt-BR" b="1" dirty="0" smtClean="0"/>
          </a:p>
          <a:p>
            <a:pPr marL="514350" indent="-514350"/>
            <a:r>
              <a:rPr lang="pt-BR" b="1" dirty="0" smtClean="0"/>
              <a:t>As </a:t>
            </a:r>
            <a:r>
              <a:rPr lang="pt-BR" b="1" dirty="0"/>
              <a:t>expressões "inchaço" e "</a:t>
            </a:r>
            <a:r>
              <a:rPr lang="pt-BR" b="1" dirty="0" err="1"/>
              <a:t>inchume</a:t>
            </a:r>
            <a:r>
              <a:rPr lang="pt-BR" b="1" dirty="0"/>
              <a:t>" são as mais usadas pelos pacientes para relatar este sintoma. </a:t>
            </a:r>
            <a:endParaRPr lang="pt-BR" b="1" dirty="0" smtClean="0"/>
          </a:p>
          <a:p>
            <a:pPr marL="514350" indent="-514350">
              <a:buNone/>
            </a:pPr>
            <a:endParaRPr lang="pt-BR" b="1" dirty="0" smtClean="0"/>
          </a:p>
          <a:p>
            <a:pPr marL="514350" indent="-514350"/>
            <a:r>
              <a:rPr lang="pt-BR" b="1" dirty="0" smtClean="0"/>
              <a:t>No </a:t>
            </a:r>
            <a:r>
              <a:rPr lang="pt-BR" b="1" dirty="0"/>
              <a:t>edema da insuficiência cardíaca o acúmulo de líquido pode ocorrer com aumento de até 10% do peso corporal total, sem que apareçam sinais evidentes de edema. </a:t>
            </a:r>
            <a:r>
              <a:rPr lang="pt-BR" b="1" dirty="0" smtClean="0"/>
              <a:t>Aliás</a:t>
            </a:r>
            <a:r>
              <a:rPr lang="pt-BR" b="1" dirty="0"/>
              <a:t>, aumento brusco do peso corporal permite suspeitar de retenção líquida, antes de o edema tornar-se clinicamente detectável. </a:t>
            </a:r>
            <a:endParaRPr lang="pt-BR" b="1" dirty="0" smtClean="0"/>
          </a:p>
          <a:p>
            <a:pPr marL="514350" indent="-514350">
              <a:buNone/>
            </a:pPr>
            <a:endParaRPr lang="pt-BR" b="1" dirty="0" smtClean="0"/>
          </a:p>
          <a:p>
            <a:pPr marL="514350" indent="-514350"/>
            <a:r>
              <a:rPr lang="pt-BR" b="1" dirty="0" smtClean="0"/>
              <a:t>Localiza-se </a:t>
            </a:r>
            <a:r>
              <a:rPr lang="pt-BR" b="1" dirty="0"/>
              <a:t>primeiramente no membros inferiores, pela ação da gravidade, iniciando-se em torno dos maléolos. À medida que vai progredindo, atinge as pernas e as </a:t>
            </a:r>
            <a:r>
              <a:rPr lang="pt-BR" b="1" dirty="0" smtClean="0"/>
              <a:t>coxas</a:t>
            </a:r>
            <a:r>
              <a:rPr lang="pt-BR" b="1" dirty="0"/>
              <a:t>,</a:t>
            </a:r>
            <a:r>
              <a:rPr lang="pt-BR" b="1" dirty="0" smtClean="0"/>
              <a:t> </a:t>
            </a:r>
            <a:r>
              <a:rPr lang="pt-BR" b="1" dirty="0"/>
              <a:t>aumenta com o decorrer do dia, atingindo máxima intensidade à tarde; daí a denominação de edema maleolar vespertino</a:t>
            </a:r>
            <a:r>
              <a:rPr lang="pt-BR" b="1" dirty="0" smtClean="0"/>
              <a:t>.</a:t>
            </a:r>
          </a:p>
          <a:p>
            <a:pPr marL="514350" indent="-514350">
              <a:buNone/>
            </a:pPr>
            <a:endParaRPr lang="pt-BR" b="1" dirty="0" smtClean="0"/>
          </a:p>
          <a:p>
            <a:pPr marL="514350" indent="-514350"/>
            <a:r>
              <a:rPr lang="pt-BR" b="1" dirty="0" smtClean="0"/>
              <a:t>Diminui </a:t>
            </a:r>
            <a:r>
              <a:rPr lang="pt-BR" b="1" dirty="0"/>
              <a:t>ou desaparece com o repouso noturno. Com o agravamento da função do ventrículo direito o edema atinge o corpo todo, inclusive o rosto, quando recebe a denominação </a:t>
            </a:r>
            <a:r>
              <a:rPr lang="pt-BR" b="1" dirty="0" err="1"/>
              <a:t>anasarca</a:t>
            </a:r>
            <a:r>
              <a:rPr lang="pt-BR" b="1" dirty="0" smtClean="0"/>
              <a:t>.</a:t>
            </a:r>
          </a:p>
          <a:p>
            <a:pPr marL="514350" indent="-514350">
              <a:buNone/>
            </a:pPr>
            <a:endParaRPr lang="pt-BR" b="1" dirty="0" smtClean="0"/>
          </a:p>
          <a:p>
            <a:pPr marL="514350" indent="-514350"/>
            <a:r>
              <a:rPr lang="pt-BR" b="1" dirty="0" smtClean="0"/>
              <a:t>Nos </a:t>
            </a:r>
            <a:r>
              <a:rPr lang="pt-BR" b="1" dirty="0"/>
              <a:t>pacientes que permanecem acamados, o edema localiza-se predominantemente nas regiões sacral, glútea, </a:t>
            </a:r>
            <a:r>
              <a:rPr lang="pt-BR" b="1" dirty="0" err="1"/>
              <a:t>perineal</a:t>
            </a:r>
            <a:r>
              <a:rPr lang="pt-BR" b="1" dirty="0"/>
              <a:t> e parede abdominal. </a:t>
            </a:r>
            <a:br>
              <a:rPr lang="pt-BR" b="1" dirty="0"/>
            </a:b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a:bodyPr>
          <a:lstStyle/>
          <a:p>
            <a:pPr marL="514350" indent="-514350">
              <a:buFont typeface="+mj-lt"/>
              <a:buAutoNum type="arabicPeriod" startAt="3"/>
            </a:pPr>
            <a:r>
              <a:rPr lang="pt-BR" sz="1600" b="1" dirty="0" smtClean="0"/>
              <a:t>CIANOSE</a:t>
            </a:r>
          </a:p>
          <a:p>
            <a:pPr marL="514350" indent="-514350">
              <a:buNone/>
            </a:pPr>
            <a:endParaRPr lang="pt-BR" sz="1600" b="1" dirty="0" smtClean="0"/>
          </a:p>
          <a:p>
            <a:pPr marL="514350" indent="-514350"/>
            <a:r>
              <a:rPr lang="pt-BR" sz="1600" b="1" dirty="0" smtClean="0"/>
              <a:t>Coloração </a:t>
            </a:r>
            <a:r>
              <a:rPr lang="pt-BR" sz="1600" b="1" dirty="0"/>
              <a:t>azulada conferida pela hemoglobina reduzida que no sangue circulante se apresenta aumentada em quantidade absoluta. Mais raramente é relacionada à presença de outros pigmentos, como nos casos de </a:t>
            </a:r>
            <a:r>
              <a:rPr lang="pt-BR" sz="1600" b="1" dirty="0" err="1"/>
              <a:t>meta-hemoglobinemia</a:t>
            </a:r>
            <a:r>
              <a:rPr lang="pt-BR" sz="1600" b="1" dirty="0"/>
              <a:t> e de </a:t>
            </a:r>
            <a:r>
              <a:rPr lang="pt-BR" sz="1600" b="1" dirty="0" err="1"/>
              <a:t>sulfa-hemoglobinemia</a:t>
            </a:r>
            <a:r>
              <a:rPr lang="pt-BR" sz="1600" b="1" dirty="0"/>
              <a:t> que também conferem coloração acinzentado-azulada à pele</a:t>
            </a:r>
            <a:r>
              <a:rPr lang="pt-BR" sz="1600" b="1" dirty="0" smtClean="0"/>
              <a:t>.</a:t>
            </a:r>
          </a:p>
          <a:p>
            <a:pPr marL="514350" indent="-514350">
              <a:buNone/>
            </a:pPr>
            <a:endParaRPr lang="pt-BR" sz="1600" b="1" dirty="0" smtClean="0"/>
          </a:p>
          <a:p>
            <a:pPr marL="514350" indent="-514350"/>
            <a:r>
              <a:rPr lang="pt-BR" sz="1600" b="1" dirty="0" smtClean="0"/>
              <a:t>O </a:t>
            </a:r>
            <a:r>
              <a:rPr lang="pt-BR" sz="1600" b="1" dirty="0"/>
              <a:t>exame do paciente deve ser feito de preferência com luz natural ou com foco luminoso forte, observando-se os lábios, a ponta do nariz, a região malar (bochechas), os lóbulos das orelhas, a língua, o palato, as extremidades das mãos e dos pés</a:t>
            </a:r>
            <a:r>
              <a:rPr lang="pt-BR" sz="1600" b="1" dirty="0" smtClean="0"/>
              <a:t>. </a:t>
            </a:r>
            <a:r>
              <a:rPr lang="pt-BR" sz="1600" b="1" dirty="0"/>
              <a:t>Luz artificial fraca impede o reconhecimento de cianose leve</a:t>
            </a:r>
            <a:r>
              <a:rPr lang="pt-BR" sz="1600" b="1" dirty="0" smtClean="0"/>
              <a:t>.</a:t>
            </a:r>
          </a:p>
          <a:p>
            <a:pPr marL="514350" indent="-514350">
              <a:buNone/>
            </a:pPr>
            <a:endParaRPr lang="pt-BR" sz="1600" b="1" dirty="0" smtClean="0"/>
          </a:p>
          <a:p>
            <a:pPr marL="514350" indent="-514350"/>
            <a:r>
              <a:rPr lang="pt-BR" sz="1600" b="1" dirty="0" smtClean="0"/>
              <a:t> </a:t>
            </a:r>
            <a:r>
              <a:rPr lang="pt-BR" sz="1600" b="1" dirty="0"/>
              <a:t>Deve-se investigar se a cianose aparece ou piora após esforço físico. Importa saber </a:t>
            </a:r>
            <a:r>
              <a:rPr lang="pt-BR" sz="1600" b="1" dirty="0" smtClean="0"/>
              <a:t>se trata-se </a:t>
            </a:r>
            <a:r>
              <a:rPr lang="pt-BR" sz="1600" b="1" dirty="0"/>
              <a:t>de </a:t>
            </a:r>
            <a:r>
              <a:rPr lang="pt-BR" sz="1600" b="1" dirty="0" smtClean="0"/>
              <a:t>uma cianose </a:t>
            </a:r>
            <a:r>
              <a:rPr lang="pt-BR" sz="1600" b="1" dirty="0"/>
              <a:t>generalizada ou </a:t>
            </a:r>
            <a:r>
              <a:rPr lang="pt-BR" sz="1600" b="1" dirty="0" smtClean="0"/>
              <a:t>segmentar.</a:t>
            </a:r>
            <a:endParaRPr lang="pt-B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285728"/>
            <a:ext cx="8229600" cy="5840435"/>
          </a:xfrm>
        </p:spPr>
        <p:txBody>
          <a:bodyPr>
            <a:normAutofit/>
          </a:bodyPr>
          <a:lstStyle/>
          <a:p>
            <a:r>
              <a:rPr lang="pt-BR" sz="1600" b="1" dirty="0" smtClean="0"/>
              <a:t>Fisiopatologia: há </a:t>
            </a:r>
            <a:r>
              <a:rPr lang="pt-BR" sz="1600" b="1" dirty="0"/>
              <a:t>quatro tipos de </a:t>
            </a:r>
            <a:r>
              <a:rPr lang="pt-BR" sz="1600" b="1" dirty="0" smtClean="0"/>
              <a:t>cianose:</a:t>
            </a:r>
          </a:p>
          <a:p>
            <a:pPr>
              <a:buNone/>
            </a:pPr>
            <a:r>
              <a:rPr lang="pt-BR" sz="1600" b="1" dirty="0"/>
              <a:t> </a:t>
            </a:r>
            <a:r>
              <a:rPr lang="pt-BR" sz="1600" b="1" dirty="0" smtClean="0"/>
              <a:t>   </a:t>
            </a:r>
            <a:r>
              <a:rPr lang="pt-BR" sz="1600" b="1" dirty="0"/>
              <a:t>c</a:t>
            </a:r>
            <a:r>
              <a:rPr lang="pt-BR" sz="1600" b="1" dirty="0" smtClean="0"/>
              <a:t>entral</a:t>
            </a:r>
            <a:r>
              <a:rPr lang="pt-BR" sz="1600" b="1" dirty="0"/>
              <a:t>, periférica, mista e por alterações da hemoglobina. </a:t>
            </a:r>
            <a:endParaRPr lang="pt-BR" sz="1600" b="1" dirty="0" smtClean="0"/>
          </a:p>
          <a:p>
            <a:pPr>
              <a:buNone/>
            </a:pPr>
            <a:endParaRPr lang="pt-BR" sz="1600" b="1" dirty="0" smtClean="0"/>
          </a:p>
          <a:p>
            <a:r>
              <a:rPr lang="pt-BR" sz="1600" b="1" dirty="0" smtClean="0"/>
              <a:t>A </a:t>
            </a:r>
            <a:r>
              <a:rPr lang="pt-BR" sz="1600" b="1" dirty="0"/>
              <a:t>cianose do tipo central é a mais freqüente, podendo ocorrer nas seguintes condições: a) Diminuição da tensão de O2 no ar inspirado (grandes </a:t>
            </a:r>
            <a:r>
              <a:rPr lang="pt-BR" sz="1600" b="1" dirty="0" smtClean="0"/>
              <a:t>altitudes), b</a:t>
            </a:r>
            <a:r>
              <a:rPr lang="pt-BR" sz="1600" b="1" dirty="0"/>
              <a:t>) Transtorno da ventilação pulmonar (obstrução de vias aéreas</a:t>
            </a:r>
            <a:r>
              <a:rPr lang="pt-BR" sz="1600" b="1" dirty="0" smtClean="0"/>
              <a:t>),  </a:t>
            </a:r>
            <a:r>
              <a:rPr lang="pt-BR" sz="1600" b="1" dirty="0"/>
              <a:t>c) Transtorno da difusão (congestão pulmonar</a:t>
            </a:r>
            <a:r>
              <a:rPr lang="pt-BR" sz="1600" b="1" dirty="0" smtClean="0"/>
              <a:t>),  </a:t>
            </a:r>
            <a:r>
              <a:rPr lang="pt-BR" sz="1600" b="1" dirty="0"/>
              <a:t>d) Transtorno da perfusão (embolia </a:t>
            </a:r>
            <a:r>
              <a:rPr lang="pt-BR" sz="1600" b="1" dirty="0" smtClean="0"/>
              <a:t>pulmonar), e</a:t>
            </a:r>
            <a:r>
              <a:rPr lang="pt-BR" sz="1600" b="1" dirty="0"/>
              <a:t>) </a:t>
            </a:r>
            <a:r>
              <a:rPr lang="pt-BR" sz="1600" b="1" dirty="0" err="1"/>
              <a:t>Curto-circuito</a:t>
            </a:r>
            <a:r>
              <a:rPr lang="pt-BR" sz="1600" b="1" dirty="0"/>
              <a:t> ou shunt direita/esquerda </a:t>
            </a:r>
            <a:r>
              <a:rPr lang="pt-BR" sz="1600" b="1" dirty="0" smtClean="0"/>
              <a:t>(tetralogia </a:t>
            </a:r>
            <a:r>
              <a:rPr lang="pt-BR" sz="1600" b="1" dirty="0"/>
              <a:t>de </a:t>
            </a:r>
            <a:r>
              <a:rPr lang="pt-BR" sz="1600" b="1" dirty="0" err="1" smtClean="0"/>
              <a:t>Fallot</a:t>
            </a:r>
            <a:r>
              <a:rPr lang="pt-BR" sz="1600" b="1" dirty="0" smtClean="0"/>
              <a:t>).</a:t>
            </a:r>
          </a:p>
          <a:p>
            <a:pPr>
              <a:buNone/>
            </a:pPr>
            <a:endParaRPr lang="pt-BR" sz="1600" b="1" dirty="0" smtClean="0"/>
          </a:p>
          <a:p>
            <a:r>
              <a:rPr lang="pt-BR" sz="1600" b="1" dirty="0"/>
              <a:t>A cianose do tipo periférico se acompanha de pele fria e a causa mais comum é a </a:t>
            </a:r>
            <a:r>
              <a:rPr lang="pt-BR" sz="1600" b="1" dirty="0" err="1"/>
              <a:t>vasoconstrição</a:t>
            </a:r>
            <a:r>
              <a:rPr lang="pt-BR" sz="1600" b="1" dirty="0"/>
              <a:t> generalizada devido à exposição ao ar ou à água fria</a:t>
            </a:r>
            <a:r>
              <a:rPr lang="pt-BR" sz="1600" b="1" dirty="0" smtClean="0"/>
              <a:t>.</a:t>
            </a:r>
          </a:p>
          <a:p>
            <a:pPr>
              <a:buNone/>
            </a:pPr>
            <a:endParaRPr lang="pt-BR" sz="1600" b="1" dirty="0" smtClean="0"/>
          </a:p>
          <a:p>
            <a:r>
              <a:rPr lang="pt-BR" sz="1600" b="1" dirty="0" smtClean="0"/>
              <a:t> </a:t>
            </a:r>
            <a:r>
              <a:rPr lang="pt-BR" sz="1600" b="1" dirty="0"/>
              <a:t>A cianose do tipo misto é assim chamada porque se associam os mecanismos da cianose do tipo central com os do tipo periférico. Exemplo: a cianose da </a:t>
            </a:r>
            <a:r>
              <a:rPr lang="pt-BR" sz="1600" b="1" dirty="0" smtClean="0"/>
              <a:t>ICC grave</a:t>
            </a:r>
            <a:r>
              <a:rPr lang="pt-BR" sz="1600" b="1" dirty="0"/>
              <a:t>.</a:t>
            </a:r>
            <a:r>
              <a:rPr lang="pt-BR" b="1" dirty="0"/>
              <a:t/>
            </a:r>
            <a:br>
              <a:rPr lang="pt-BR" b="1" dirty="0"/>
            </a:br>
            <a:r>
              <a:rPr lang="pt-BR" b="1" dirty="0"/>
              <a:t/>
            </a:r>
            <a:br>
              <a:rPr lang="pt-BR" b="1" dirty="0"/>
            </a:br>
            <a:r>
              <a:rPr lang="pt-BR" b="1" dirty="0"/>
              <a:t/>
            </a:r>
            <a:br>
              <a:rPr lang="pt-BR" b="1" dirty="0"/>
            </a:br>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249</TotalTime>
  <Words>1358</Words>
  <Application>Microsoft Office PowerPoint</Application>
  <PresentationFormat>Apresentação na tela (4:3)</PresentationFormat>
  <Paragraphs>344</Paragraphs>
  <Slides>29</Slides>
  <Notes>0</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Fluxo</vt:lpstr>
      <vt:lpstr>Semiologia Cardiovascular</vt:lpstr>
      <vt:lpstr>Anamnese</vt:lpstr>
      <vt:lpstr>Sintomas em cardiologia</vt:lpstr>
      <vt:lpstr>Slide 4</vt:lpstr>
      <vt:lpstr>Slide 5</vt:lpstr>
      <vt:lpstr>Slide 6</vt:lpstr>
      <vt:lpstr>Slide 7</vt:lpstr>
      <vt:lpstr>Slide 8</vt:lpstr>
      <vt:lpstr>Slide 9</vt:lpstr>
      <vt:lpstr>Slide 10</vt:lpstr>
      <vt:lpstr>Slide 11</vt:lpstr>
      <vt:lpstr>Exame físico do coração</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Semiologia Cardiovascular</dc:title>
  <dc:creator>Beatriz</dc:creator>
  <cp:lastModifiedBy>Beatriz</cp:lastModifiedBy>
  <cp:revision>38</cp:revision>
  <dcterms:created xsi:type="dcterms:W3CDTF">2011-01-23T16:21:46Z</dcterms:created>
  <dcterms:modified xsi:type="dcterms:W3CDTF">2011-01-26T00:30:48Z</dcterms:modified>
</cp:coreProperties>
</file>