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4BA892-D98A-42B7-BFAC-6A5AF862FED1}" type="datetimeFigureOut">
              <a:rPr lang="pt-BR" smtClean="0"/>
              <a:pPr/>
              <a:t>16/01/2011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35EC67-DB59-4057-8C1E-589FA9613A7D}" type="slidenum">
              <a:rPr lang="pt-BR" smtClean="0"/>
              <a:pPr/>
              <a:t>‹#›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992888" cy="1470025"/>
          </a:xfrm>
        </p:spPr>
        <p:txBody>
          <a:bodyPr>
            <a:normAutofit/>
          </a:bodyPr>
          <a:lstStyle/>
          <a:p>
            <a:pPr algn="just"/>
            <a:r>
              <a:rPr lang="pt-BR" sz="3800" b="1" dirty="0" smtClean="0"/>
              <a:t>REABILITAÇÃO CARDIOPULMONAR E METABÓLICA: ASPECTOSPRÁTICOS</a:t>
            </a:r>
            <a:endParaRPr lang="pt-BR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3140968"/>
            <a:ext cx="6800800" cy="2497832"/>
          </a:xfrm>
        </p:spPr>
        <p:txBody>
          <a:bodyPr>
            <a:normAutofit/>
          </a:bodyPr>
          <a:lstStyle/>
          <a:p>
            <a:pPr algn="just"/>
            <a:r>
              <a:rPr lang="pt-BR" sz="1200" b="1" dirty="0" smtClean="0">
                <a:solidFill>
                  <a:schemeClr val="tx1"/>
                </a:solidFill>
              </a:rPr>
              <a:t> fonte</a:t>
            </a:r>
            <a:r>
              <a:rPr lang="en-US" sz="1200" b="1" dirty="0" smtClean="0">
                <a:solidFill>
                  <a:schemeClr val="tx1"/>
                </a:solidFill>
              </a:rPr>
              <a:t>: </a:t>
            </a:r>
            <a:r>
              <a:rPr lang="pt-BR" sz="1200" b="1" dirty="0" smtClean="0">
                <a:solidFill>
                  <a:schemeClr val="tx1"/>
                </a:solidFill>
              </a:rPr>
              <a:t>DIRETRIZ </a:t>
            </a:r>
            <a:r>
              <a:rPr lang="pt-BR" sz="1200" b="1" dirty="0">
                <a:solidFill>
                  <a:schemeClr val="tx1"/>
                </a:solidFill>
              </a:rPr>
              <a:t>DE </a:t>
            </a:r>
            <a:r>
              <a:rPr lang="pt-BR" sz="1200" b="1" dirty="0" smtClean="0">
                <a:solidFill>
                  <a:schemeClr val="tx1"/>
                </a:solidFill>
              </a:rPr>
              <a:t>REABILITAÇÃO CARDIOPULMONAR E METABÓLICA 2006</a:t>
            </a:r>
          </a:p>
          <a:p>
            <a:pPr algn="just"/>
            <a:endParaRPr lang="en-US" sz="1200" b="1" dirty="0">
              <a:solidFill>
                <a:schemeClr val="tx1"/>
              </a:solidFill>
            </a:endParaRPr>
          </a:p>
          <a:p>
            <a:pPr algn="just"/>
            <a:r>
              <a:rPr lang="en-US" sz="2800" b="1" dirty="0" smtClean="0">
                <a:solidFill>
                  <a:schemeClr val="tx1"/>
                </a:solidFill>
              </a:rPr>
              <a:t>Anibaldo </a:t>
            </a:r>
            <a:r>
              <a:rPr lang="en-US" sz="2800" b="1" dirty="0" err="1" smtClean="0">
                <a:solidFill>
                  <a:schemeClr val="tx1"/>
                </a:solidFill>
              </a:rPr>
              <a:t>Teodoro</a:t>
            </a:r>
            <a:r>
              <a:rPr lang="en-US" sz="2800" b="1" smtClean="0">
                <a:solidFill>
                  <a:schemeClr val="tx1"/>
                </a:solidFill>
              </a:rPr>
              <a:t> </a:t>
            </a:r>
            <a:r>
              <a:rPr lang="en-US" sz="2800" b="1" smtClean="0">
                <a:solidFill>
                  <a:schemeClr val="tx1"/>
                </a:solidFill>
              </a:rPr>
              <a:t> 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</a:rPr>
              <a:t>Silva </a:t>
            </a:r>
          </a:p>
          <a:p>
            <a:pPr algn="just"/>
            <a:r>
              <a:rPr lang="en-US" sz="2800" b="1" dirty="0" smtClean="0">
                <a:solidFill>
                  <a:schemeClr val="tx1"/>
                </a:solidFill>
              </a:rPr>
              <a:t>Santa Casa </a:t>
            </a:r>
            <a:r>
              <a:rPr lang="en-US" sz="2800" b="1" dirty="0" err="1" smtClean="0">
                <a:solidFill>
                  <a:schemeClr val="tx1"/>
                </a:solidFill>
              </a:rPr>
              <a:t>Ribeir</a:t>
            </a:r>
            <a:r>
              <a:rPr lang="pt-BR" sz="2800" b="1" dirty="0" err="1" smtClean="0">
                <a:solidFill>
                  <a:schemeClr val="tx1"/>
                </a:solidFill>
              </a:rPr>
              <a:t>ão</a:t>
            </a:r>
            <a:r>
              <a:rPr lang="pt-BR" sz="2800" b="1" dirty="0" smtClean="0">
                <a:solidFill>
                  <a:schemeClr val="tx1"/>
                </a:solidFill>
              </a:rPr>
              <a:t> Preto - 2011</a:t>
            </a:r>
            <a:endParaRPr lang="pt-BR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Profissionais Envolvidos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Médico </a:t>
            </a:r>
            <a:r>
              <a:rPr lang="pt-BR" dirty="0"/>
              <a:t>(responsável, coordenador</a:t>
            </a:r>
            <a:r>
              <a:rPr lang="pt-BR" dirty="0" smtClean="0"/>
              <a:t>)</a:t>
            </a:r>
          </a:p>
          <a:p>
            <a:r>
              <a:rPr lang="pt-BR" dirty="0" smtClean="0"/>
              <a:t>Professor de </a:t>
            </a:r>
            <a:r>
              <a:rPr lang="pt-BR" dirty="0"/>
              <a:t>educação física e/ou </a:t>
            </a:r>
            <a:r>
              <a:rPr lang="pt-BR" dirty="0" smtClean="0"/>
              <a:t>fisioterapeuta </a:t>
            </a:r>
          </a:p>
          <a:p>
            <a:r>
              <a:rPr lang="pt-BR" dirty="0"/>
              <a:t>P</a:t>
            </a:r>
            <a:r>
              <a:rPr lang="pt-BR" dirty="0" smtClean="0"/>
              <a:t>rofissional da </a:t>
            </a:r>
            <a:r>
              <a:rPr lang="pt-BR" dirty="0"/>
              <a:t>área de </a:t>
            </a:r>
            <a:r>
              <a:rPr lang="pt-BR" dirty="0" smtClean="0"/>
              <a:t>enfermagem</a:t>
            </a:r>
          </a:p>
          <a:p>
            <a:r>
              <a:rPr lang="pt-BR" dirty="0" smtClean="0"/>
              <a:t>Terapeuta </a:t>
            </a:r>
            <a:r>
              <a:rPr lang="pt-BR" dirty="0"/>
              <a:t>ocupacional </a:t>
            </a:r>
            <a:endParaRPr lang="pt-BR" dirty="0" smtClean="0"/>
          </a:p>
          <a:p>
            <a:r>
              <a:rPr lang="pt-BR" dirty="0"/>
              <a:t>A</a:t>
            </a:r>
            <a:r>
              <a:rPr lang="pt-BR" dirty="0" smtClean="0"/>
              <a:t>ssistente social</a:t>
            </a:r>
          </a:p>
          <a:p>
            <a:r>
              <a:rPr lang="pt-BR" dirty="0" smtClean="0"/>
              <a:t>Nutricionista </a:t>
            </a:r>
          </a:p>
          <a:p>
            <a:r>
              <a:rPr lang="pt-BR" dirty="0" smtClean="0"/>
              <a:t>Psicólogo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OBRIGADO.</a:t>
            </a:r>
            <a:endParaRPr lang="pt-BR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pt-BR" dirty="0" smtClean="0"/>
              <a:t>Enfoque Abrangente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525963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Organização Mundial </a:t>
            </a:r>
            <a:r>
              <a:rPr lang="pt-BR" dirty="0" smtClean="0"/>
              <a:t>de Saúde </a:t>
            </a:r>
            <a:r>
              <a:rPr lang="pt-BR" dirty="0"/>
              <a:t>caracteriza a reabilitação como a </a:t>
            </a:r>
            <a:r>
              <a:rPr lang="pt-BR" dirty="0" smtClean="0"/>
              <a:t>integração de intervenções</a:t>
            </a:r>
            <a:r>
              <a:rPr lang="pt-BR" dirty="0"/>
              <a:t>, denominadas “ações não farmacológicas</a:t>
            </a:r>
            <a:r>
              <a:rPr lang="pt-BR" dirty="0" smtClean="0"/>
              <a:t>”, para </a:t>
            </a:r>
            <a:r>
              <a:rPr lang="pt-BR" dirty="0"/>
              <a:t>assegurar as melhores condições físicas, </a:t>
            </a:r>
            <a:r>
              <a:rPr lang="pt-BR" dirty="0" smtClean="0"/>
              <a:t>psicológicas e </a:t>
            </a:r>
            <a:r>
              <a:rPr lang="pt-BR" dirty="0"/>
              <a:t>sociais para o paciente com doença </a:t>
            </a:r>
            <a:r>
              <a:rPr lang="pt-BR" dirty="0" smtClean="0"/>
              <a:t>cardiovascular, pulmonar </a:t>
            </a:r>
            <a:r>
              <a:rPr lang="pt-BR" dirty="0"/>
              <a:t>e </a:t>
            </a:r>
            <a:r>
              <a:rPr lang="pt-BR" dirty="0" smtClean="0"/>
              <a:t>metabólica.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Recomendações e Evidencia </a:t>
            </a:r>
            <a:r>
              <a:rPr lang="pt-BR" i="1" dirty="0" smtClean="0"/>
              <a:t>RCPM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709120"/>
          </a:xfrm>
        </p:spPr>
        <p:txBody>
          <a:bodyPr>
            <a:normAutofit/>
          </a:bodyPr>
          <a:lstStyle/>
          <a:p>
            <a:r>
              <a:rPr lang="pt-BR" b="1" i="1" dirty="0" err="1"/>
              <a:t>C</a:t>
            </a:r>
            <a:r>
              <a:rPr lang="pt-BR" b="1" i="1" dirty="0" err="1" smtClean="0"/>
              <a:t>oronariopatia</a:t>
            </a:r>
            <a:r>
              <a:rPr lang="pt-BR" i="1" dirty="0"/>
              <a:t>: recomendação grau </a:t>
            </a:r>
            <a:r>
              <a:rPr lang="pt-BR" i="1" dirty="0" smtClean="0"/>
              <a:t>A, evidência </a:t>
            </a:r>
            <a:r>
              <a:rPr lang="pt-BR" i="1" dirty="0"/>
              <a:t>de nível 1</a:t>
            </a:r>
            <a:r>
              <a:rPr lang="pt-BR" i="1" dirty="0" smtClean="0"/>
              <a:t>.</a:t>
            </a:r>
          </a:p>
          <a:p>
            <a:r>
              <a:rPr lang="pt-BR" b="1" i="1" dirty="0"/>
              <a:t>I</a:t>
            </a:r>
            <a:r>
              <a:rPr lang="pt-BR" b="1" i="1" dirty="0" smtClean="0"/>
              <a:t>nsuficiência </a:t>
            </a:r>
            <a:r>
              <a:rPr lang="pt-BR" b="1" i="1" dirty="0"/>
              <a:t>cardíaca</a:t>
            </a:r>
            <a:r>
              <a:rPr lang="pt-BR" i="1" dirty="0"/>
              <a:t>: </a:t>
            </a:r>
            <a:r>
              <a:rPr lang="pt-BR" i="1" dirty="0" smtClean="0"/>
              <a:t>recomendação grau </a:t>
            </a:r>
            <a:r>
              <a:rPr lang="pt-BR" i="1" dirty="0"/>
              <a:t>A, evidência nível </a:t>
            </a:r>
            <a:r>
              <a:rPr lang="pt-BR" i="1" dirty="0" smtClean="0"/>
              <a:t>1.</a:t>
            </a:r>
          </a:p>
          <a:p>
            <a:r>
              <a:rPr lang="pt-BR" b="1" i="1" dirty="0" err="1" smtClean="0"/>
              <a:t>Pneumopatia</a:t>
            </a:r>
            <a:r>
              <a:rPr lang="pt-BR" b="1" i="1" dirty="0" smtClean="0"/>
              <a:t> </a:t>
            </a:r>
            <a:r>
              <a:rPr lang="pt-BR" b="1" i="1" dirty="0"/>
              <a:t>crônica</a:t>
            </a:r>
            <a:r>
              <a:rPr lang="pt-BR" i="1" dirty="0"/>
              <a:t>: recomendação </a:t>
            </a:r>
            <a:r>
              <a:rPr lang="pt-BR" i="1" dirty="0" smtClean="0"/>
              <a:t>grau A</a:t>
            </a:r>
            <a:r>
              <a:rPr lang="pt-BR" i="1" dirty="0"/>
              <a:t>, evidência de nível </a:t>
            </a:r>
            <a:r>
              <a:rPr lang="pt-BR" i="1" dirty="0" smtClean="0"/>
              <a:t>1.</a:t>
            </a:r>
          </a:p>
          <a:p>
            <a:r>
              <a:rPr lang="pt-BR" b="1" i="1" dirty="0" smtClean="0"/>
              <a:t>Hipertensão </a:t>
            </a:r>
            <a:r>
              <a:rPr lang="pt-BR" b="1" i="1" dirty="0"/>
              <a:t>arterial </a:t>
            </a:r>
            <a:r>
              <a:rPr lang="pt-BR" b="1" i="1" dirty="0" smtClean="0"/>
              <a:t>sistêmica</a:t>
            </a:r>
            <a:r>
              <a:rPr lang="pt-BR" i="1" dirty="0" smtClean="0"/>
              <a:t>: recomendação </a:t>
            </a:r>
            <a:r>
              <a:rPr lang="pt-BR" i="1" dirty="0"/>
              <a:t>de grau A, evidência de nível 1</a:t>
            </a:r>
            <a:r>
              <a:rPr lang="pt-BR" i="1" dirty="0" smtClean="0"/>
              <a:t>.</a:t>
            </a:r>
          </a:p>
          <a:p>
            <a:pPr>
              <a:buNone/>
            </a:pPr>
            <a:endParaRPr lang="pt-BR" i="1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pt-BR" b="1" i="1" dirty="0" smtClean="0"/>
              <a:t>Doença arterial obstrutiva periférica, obesidade, síndrome metabólica, diabete </a:t>
            </a:r>
            <a:r>
              <a:rPr lang="pt-BR" b="1" i="1" dirty="0" err="1" smtClean="0"/>
              <a:t>melito</a:t>
            </a:r>
            <a:r>
              <a:rPr lang="pt-BR" b="1" i="1" dirty="0" smtClean="0"/>
              <a:t> e para pacientes com escore elevado de risco para doença cardiovascular, pulmonar e metabólica</a:t>
            </a:r>
            <a:r>
              <a:rPr lang="pt-BR" i="1" dirty="0" smtClean="0"/>
              <a:t>: recomendação de grau A-B, evidência de nível 2-3.</a:t>
            </a:r>
          </a:p>
          <a:p>
            <a:pPr algn="just"/>
            <a:r>
              <a:rPr lang="pt-BR" b="1" i="1" dirty="0" err="1" smtClean="0"/>
              <a:t>Nefropatia</a:t>
            </a:r>
            <a:r>
              <a:rPr lang="pt-BR" b="1" i="1" dirty="0" smtClean="0"/>
              <a:t> </a:t>
            </a:r>
            <a:r>
              <a:rPr lang="pt-BR" b="1" i="1" dirty="0"/>
              <a:t>crônica</a:t>
            </a:r>
            <a:r>
              <a:rPr lang="pt-BR" i="1" dirty="0"/>
              <a:t>, inclusive para </a:t>
            </a:r>
            <a:r>
              <a:rPr lang="pt-BR" i="1" dirty="0" smtClean="0"/>
              <a:t>pacientes submetidos </a:t>
            </a:r>
            <a:r>
              <a:rPr lang="pt-BR" i="1" dirty="0"/>
              <a:t>a programa de diálise: recomendação </a:t>
            </a:r>
            <a:r>
              <a:rPr lang="pt-BR" i="1" dirty="0" smtClean="0"/>
              <a:t>de grau </a:t>
            </a:r>
            <a:r>
              <a:rPr lang="pt-BR" i="1" dirty="0"/>
              <a:t>B, evidência de nível 3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pt-BR" sz="6000" b="1" dirty="0"/>
              <a:t> </a:t>
            </a:r>
            <a:r>
              <a:rPr lang="pt-BR" sz="6000" b="1" dirty="0" smtClean="0"/>
              <a:t>    </a:t>
            </a:r>
          </a:p>
          <a:p>
            <a:pPr algn="ctr">
              <a:buNone/>
            </a:pPr>
            <a:r>
              <a:rPr lang="pt-BR" sz="8000" b="1" dirty="0" err="1" smtClean="0"/>
              <a:t>Nivel</a:t>
            </a:r>
            <a:r>
              <a:rPr lang="pt-BR" sz="8000" b="1" dirty="0" smtClean="0"/>
              <a:t> </a:t>
            </a:r>
            <a:r>
              <a:rPr lang="pt-BR" sz="8000" b="1" dirty="0"/>
              <a:t>de evidência</a:t>
            </a:r>
          </a:p>
          <a:p>
            <a:pPr algn="just">
              <a:buNone/>
            </a:pPr>
            <a:endParaRPr lang="pt-BR" sz="5800" b="1" dirty="0" smtClean="0"/>
          </a:p>
          <a:p>
            <a:pPr algn="just"/>
            <a:r>
              <a:rPr lang="pt-BR" sz="5800" b="1" dirty="0" smtClean="0"/>
              <a:t>Nível </a:t>
            </a:r>
            <a:r>
              <a:rPr lang="pt-BR" sz="5800" b="1" dirty="0"/>
              <a:t>1</a:t>
            </a:r>
            <a:r>
              <a:rPr lang="pt-BR" sz="5800" dirty="0"/>
              <a:t>: evidência baseada em muitos estudos randomizados, controlados, amplos, concordantes e com poder estatístico adequado; </a:t>
            </a:r>
            <a:r>
              <a:rPr lang="pt-BR" sz="5800" dirty="0" smtClean="0"/>
              <a:t>preferencialmente com </a:t>
            </a:r>
            <a:r>
              <a:rPr lang="pt-BR" sz="5800" dirty="0"/>
              <a:t>revisão sistemática conclusiva.</a:t>
            </a:r>
          </a:p>
          <a:p>
            <a:pPr algn="just"/>
            <a:r>
              <a:rPr lang="pt-BR" sz="5800" b="1" dirty="0"/>
              <a:t>Nível 2</a:t>
            </a:r>
            <a:r>
              <a:rPr lang="pt-BR" sz="5800" dirty="0"/>
              <a:t>: evidência baseada em poucos estudos randomizados, controlados, concordantes e de médio porte ou </a:t>
            </a:r>
            <a:r>
              <a:rPr lang="pt-BR" sz="5800" dirty="0" err="1"/>
              <a:t>metanálises</a:t>
            </a:r>
            <a:r>
              <a:rPr lang="pt-BR" sz="5800" dirty="0"/>
              <a:t> de vários estudos </a:t>
            </a:r>
            <a:r>
              <a:rPr lang="pt-BR" sz="5800" dirty="0" smtClean="0"/>
              <a:t>desta natureza</a:t>
            </a:r>
            <a:r>
              <a:rPr lang="pt-BR" sz="5800" dirty="0"/>
              <a:t>, pequenos ou de médio porte.</a:t>
            </a:r>
          </a:p>
          <a:p>
            <a:pPr algn="just"/>
            <a:r>
              <a:rPr lang="pt-BR" sz="5800" b="1" dirty="0"/>
              <a:t>Nível 3</a:t>
            </a:r>
            <a:r>
              <a:rPr lang="pt-BR" sz="5800" dirty="0"/>
              <a:t>: evidência baseada em poucos estudos randomizados, controlados e de ótima qualidade.</a:t>
            </a:r>
          </a:p>
          <a:p>
            <a:pPr algn="just"/>
            <a:r>
              <a:rPr lang="pt-BR" sz="5800" b="1" dirty="0"/>
              <a:t>Nível 4</a:t>
            </a:r>
            <a:r>
              <a:rPr lang="pt-BR" sz="5800" dirty="0"/>
              <a:t>: evidência baseada em mais de um estudo coorte, de ótima qualidade.</a:t>
            </a:r>
          </a:p>
          <a:p>
            <a:pPr algn="just"/>
            <a:r>
              <a:rPr lang="pt-BR" sz="5800" b="1" dirty="0"/>
              <a:t>Nível 5</a:t>
            </a:r>
            <a:r>
              <a:rPr lang="pt-BR" sz="5800" dirty="0"/>
              <a:t>: evidência baseada em mais de um estudo caso-controle, de qualidade.</a:t>
            </a:r>
          </a:p>
          <a:p>
            <a:pPr algn="just"/>
            <a:r>
              <a:rPr lang="pt-BR" sz="5800" b="1" dirty="0"/>
              <a:t>Nível 6</a:t>
            </a:r>
            <a:r>
              <a:rPr lang="pt-BR" sz="5800" dirty="0"/>
              <a:t>: evidência baseada em mais de uma série de casos de alta qualidade. Inclui registros.</a:t>
            </a:r>
          </a:p>
          <a:p>
            <a:pPr algn="just"/>
            <a:r>
              <a:rPr lang="pt-BR" sz="5800" b="1" dirty="0"/>
              <a:t>Nível 7: </a:t>
            </a:r>
            <a:r>
              <a:rPr lang="pt-BR" sz="5800" dirty="0"/>
              <a:t>evidência baseada apenas em: extrapolações de resultados coletados para outros propósitos (testar outras hipóteses); conjecturas </a:t>
            </a:r>
            <a:r>
              <a:rPr lang="pt-BR" sz="5800" dirty="0" smtClean="0"/>
              <a:t>racionais, experimentos </a:t>
            </a:r>
            <a:r>
              <a:rPr lang="pt-BR" sz="5800" dirty="0"/>
              <a:t>com animais, ou baseados em modelos </a:t>
            </a:r>
            <a:r>
              <a:rPr lang="pt-BR" sz="5800" dirty="0" err="1"/>
              <a:t>mecanísticos</a:t>
            </a:r>
            <a:r>
              <a:rPr lang="pt-BR" sz="5800" dirty="0"/>
              <a:t> de </a:t>
            </a:r>
            <a:r>
              <a:rPr lang="pt-BR" sz="5800" dirty="0" smtClean="0"/>
              <a:t>fisiopatologia </a:t>
            </a:r>
            <a:r>
              <a:rPr lang="pt-BR" sz="5800" dirty="0"/>
              <a:t>e/ou mecanismos de ação; conduta antiga baseada em </a:t>
            </a:r>
            <a:r>
              <a:rPr lang="pt-BR" sz="5800" dirty="0" smtClean="0"/>
              <a:t>prática comum</a:t>
            </a:r>
            <a:r>
              <a:rPr lang="pt-BR" sz="5800" dirty="0"/>
              <a:t>; opiniões sem referência a estudos </a:t>
            </a:r>
            <a:r>
              <a:rPr lang="pt-BR" sz="5800" dirty="0" smtClean="0"/>
              <a:t>anteriores</a:t>
            </a:r>
            <a:endParaRPr lang="pt-BR" sz="5800" i="1" dirty="0"/>
          </a:p>
          <a:p>
            <a:pPr>
              <a:buNone/>
            </a:pPr>
            <a:r>
              <a:rPr lang="pt-BR" sz="4300" i="1" dirty="0" smtClean="0"/>
              <a:t>              </a:t>
            </a:r>
          </a:p>
          <a:p>
            <a:pPr>
              <a:buNone/>
            </a:pPr>
            <a:r>
              <a:rPr lang="pt-BR" sz="4300" i="1" dirty="0" smtClean="0"/>
              <a:t>                                                               Fonte: Comissão de Cardiologia Baseada em Evidências da SBC e AMB</a:t>
            </a:r>
            <a:endParaRPr lang="pt-BR" sz="4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8229600" cy="922114"/>
          </a:xfrm>
        </p:spPr>
        <p:txBody>
          <a:bodyPr/>
          <a:lstStyle/>
          <a:p>
            <a:r>
              <a:rPr lang="pt-BR" b="1" dirty="0"/>
              <a:t>Grau de recomendação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pt-BR" sz="4200" b="1" dirty="0"/>
              <a:t>A </a:t>
            </a:r>
            <a:r>
              <a:rPr lang="pt-BR" sz="4200" dirty="0"/>
              <a:t>= Sempre usar. Recomendação conclusiva, sendo adotada por unanimidade; conduta conclusivamente útil e segura; </a:t>
            </a:r>
            <a:r>
              <a:rPr lang="pt-BR" sz="4200" dirty="0" smtClean="0"/>
              <a:t>eficácia </a:t>
            </a:r>
            <a:r>
              <a:rPr lang="pt-BR" sz="4200" dirty="0"/>
              <a:t>e </a:t>
            </a:r>
            <a:r>
              <a:rPr lang="pt-BR" sz="4200" dirty="0" smtClean="0"/>
              <a:t>segurança comprovadas</a:t>
            </a:r>
            <a:r>
              <a:rPr lang="pt-BR" sz="4200" dirty="0"/>
              <a:t>. Quase sempre se requer níveis de evidência 1 ou 2 para que este grau de recomendação seja adotado.</a:t>
            </a:r>
          </a:p>
          <a:p>
            <a:pPr algn="just"/>
            <a:r>
              <a:rPr lang="pt-BR" sz="4200" b="1" dirty="0"/>
              <a:t>B </a:t>
            </a:r>
            <a:r>
              <a:rPr lang="pt-BR" sz="4200" dirty="0"/>
              <a:t>= Deve ser geralmente indicada. Recomendação considerada aceitável, mas com ressalvas; conduta aceitável e segura; grande potencial </a:t>
            </a:r>
            <a:r>
              <a:rPr lang="pt-BR" sz="4200" dirty="0" smtClean="0"/>
              <a:t>de utilidade</a:t>
            </a:r>
            <a:r>
              <a:rPr lang="pt-BR" sz="4200" dirty="0"/>
              <a:t>, mas ainda sem comprovação conclusiva, com nível de evidência menos sólido.</a:t>
            </a:r>
          </a:p>
          <a:p>
            <a:pPr algn="just"/>
            <a:r>
              <a:rPr lang="pt-BR" sz="4200" b="1" dirty="0"/>
              <a:t>C </a:t>
            </a:r>
            <a:r>
              <a:rPr lang="pt-BR" sz="4200" dirty="0"/>
              <a:t>= Fica a critério pessoal usar. Recomendação </a:t>
            </a:r>
            <a:r>
              <a:rPr lang="pt-BR" sz="4200" dirty="0" smtClean="0"/>
              <a:t>indefinida</a:t>
            </a:r>
            <a:r>
              <a:rPr lang="pt-BR" sz="4200" dirty="0"/>
              <a:t>; conduta a respeito da qual não há evidência segura a favor ou contra, quanto à </a:t>
            </a:r>
            <a:r>
              <a:rPr lang="pt-BR" sz="4200" dirty="0" smtClean="0"/>
              <a:t>eficácia e </a:t>
            </a:r>
            <a:r>
              <a:rPr lang="pt-BR" sz="4200" dirty="0"/>
              <a:t>segura.</a:t>
            </a:r>
          </a:p>
          <a:p>
            <a:pPr algn="just"/>
            <a:r>
              <a:rPr lang="pt-BR" sz="4200" b="1" dirty="0"/>
              <a:t>D </a:t>
            </a:r>
            <a:r>
              <a:rPr lang="pt-BR" sz="4200" dirty="0"/>
              <a:t>= Em geral não se deve usar. Conduta não recomendada, embora possa em algum contexto excepcional ser adotada, tratando-se de opção </a:t>
            </a:r>
            <a:r>
              <a:rPr lang="pt-BR" sz="4200" dirty="0" smtClean="0"/>
              <a:t>muito fraca</a:t>
            </a:r>
            <a:r>
              <a:rPr lang="pt-BR" sz="4200" dirty="0"/>
              <a:t>; evidência mínima de </a:t>
            </a:r>
            <a:r>
              <a:rPr lang="pt-BR" sz="4200" dirty="0" smtClean="0"/>
              <a:t>eficácia </a:t>
            </a:r>
            <a:r>
              <a:rPr lang="pt-BR" sz="4200" dirty="0"/>
              <a:t>e segurança, embora se vislumbre algum potencial de utilidade em algumas circunstâncias.</a:t>
            </a:r>
          </a:p>
          <a:p>
            <a:pPr algn="just"/>
            <a:r>
              <a:rPr lang="pt-BR" sz="4200" b="1" dirty="0"/>
              <a:t>E</a:t>
            </a:r>
            <a:r>
              <a:rPr lang="pt-BR" sz="4200" dirty="0"/>
              <a:t> = Nunca usar. Não recomendada por unanimidade</a:t>
            </a:r>
            <a:r>
              <a:rPr lang="pt-BR" sz="4200" dirty="0" smtClean="0"/>
              <a:t>.</a:t>
            </a:r>
          </a:p>
          <a:p>
            <a:pPr>
              <a:buNone/>
            </a:pPr>
            <a:endParaRPr lang="pt-BR" dirty="0"/>
          </a:p>
          <a:p>
            <a:pPr>
              <a:buNone/>
            </a:pPr>
            <a:r>
              <a:rPr lang="pt-BR" i="1" dirty="0" smtClean="0"/>
              <a:t>       </a:t>
            </a:r>
          </a:p>
          <a:p>
            <a:pPr>
              <a:buNone/>
            </a:pPr>
            <a:endParaRPr lang="pt-BR" i="1" dirty="0"/>
          </a:p>
          <a:p>
            <a:pPr>
              <a:buNone/>
            </a:pPr>
            <a:r>
              <a:rPr lang="pt-BR" i="1" dirty="0"/>
              <a:t> </a:t>
            </a:r>
            <a:r>
              <a:rPr lang="pt-BR" i="1" dirty="0" smtClean="0"/>
              <a:t>                                                          Fonte</a:t>
            </a:r>
            <a:r>
              <a:rPr lang="pt-BR" i="1" dirty="0"/>
              <a:t>: Comissão de Cardiologia Baseada em Evidências da SBC e AMB.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dirty="0" smtClean="0"/>
              <a:t>NNT</a:t>
            </a:r>
            <a:r>
              <a:rPr lang="en-US" b="1" i="1" dirty="0"/>
              <a:t>, de “number needed to treat</a:t>
            </a:r>
            <a:r>
              <a:rPr lang="en-US" b="1" i="1" dirty="0" smtClean="0"/>
              <a:t>”</a:t>
            </a:r>
            <a:r>
              <a:rPr lang="pt-BR" b="1" dirty="0"/>
              <a:t> </a:t>
            </a:r>
            <a:r>
              <a:rPr lang="pt-BR" b="1" dirty="0" smtClean="0"/>
              <a:t>anual no p</a:t>
            </a:r>
            <a:r>
              <a:rPr lang="en-US" b="1" dirty="0" smtClean="0"/>
              <a:t>ó</a:t>
            </a:r>
            <a:r>
              <a:rPr lang="pt-BR" b="1" dirty="0" smtClean="0"/>
              <a:t>s-IAM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4389120"/>
          </a:xfrm>
        </p:spPr>
        <p:txBody>
          <a:bodyPr>
            <a:normAutofit/>
          </a:bodyPr>
          <a:lstStyle/>
          <a:p>
            <a:r>
              <a:rPr lang="pt-BR" dirty="0" smtClean="0"/>
              <a:t>Betabloqueadores: NNT = 84</a:t>
            </a:r>
          </a:p>
          <a:p>
            <a:r>
              <a:rPr lang="pt-BR" dirty="0" smtClean="0"/>
              <a:t>Reabilitação cardíaca: NNT = 112 – 187</a:t>
            </a:r>
          </a:p>
          <a:p>
            <a:r>
              <a:rPr lang="pt-BR" dirty="0" smtClean="0"/>
              <a:t>Estatina (sinvastatina):NNT = 164</a:t>
            </a:r>
          </a:p>
          <a:p>
            <a:r>
              <a:rPr lang="pt-BR" dirty="0" smtClean="0"/>
              <a:t>Estatina (pravastatina): NNT = 197</a:t>
            </a:r>
          </a:p>
          <a:p>
            <a:r>
              <a:rPr lang="pt-BR" dirty="0" smtClean="0"/>
              <a:t>Antiadesivo plaquetário: NNT = 306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FASES DA REABILITAÇÃO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i="1" dirty="0"/>
              <a:t>Fase 1 - Aplica-se ao paciente </a:t>
            </a:r>
            <a:r>
              <a:rPr lang="pt-BR" b="1" i="1" dirty="0" smtClean="0"/>
              <a:t>internado – </a:t>
            </a:r>
            <a:r>
              <a:rPr lang="pt-BR" dirty="0" smtClean="0"/>
              <a:t>combinação de </a:t>
            </a:r>
            <a:r>
              <a:rPr lang="pt-BR" dirty="0"/>
              <a:t>exercício físico de baixa intensidade, técnicas </a:t>
            </a:r>
            <a:r>
              <a:rPr lang="pt-BR" dirty="0" smtClean="0"/>
              <a:t>para o </a:t>
            </a:r>
            <a:r>
              <a:rPr lang="pt-BR" dirty="0"/>
              <a:t>controle </a:t>
            </a:r>
            <a:r>
              <a:rPr lang="pt-BR" dirty="0" smtClean="0"/>
              <a:t>do estresse </a:t>
            </a:r>
            <a:r>
              <a:rPr lang="pt-BR" dirty="0"/>
              <a:t>e programas de educação </a:t>
            </a:r>
            <a:r>
              <a:rPr lang="pt-BR" dirty="0" smtClean="0"/>
              <a:t>em relação </a:t>
            </a:r>
            <a:r>
              <a:rPr lang="pt-BR" dirty="0"/>
              <a:t>aos fatores de risco</a:t>
            </a:r>
            <a:r>
              <a:rPr lang="pt-BR" dirty="0" smtClean="0"/>
              <a:t>.</a:t>
            </a:r>
          </a:p>
          <a:p>
            <a:pPr algn="just"/>
            <a:r>
              <a:rPr lang="pt-BR" b="1" i="1" dirty="0"/>
              <a:t>Fase 2 – É a primeira etapa </a:t>
            </a:r>
            <a:r>
              <a:rPr lang="pt-BR" b="1" i="1" dirty="0" smtClean="0"/>
              <a:t>extra-hospitalar - </a:t>
            </a:r>
            <a:r>
              <a:rPr lang="pt-BR" dirty="0"/>
              <a:t>três a seis </a:t>
            </a:r>
            <a:r>
              <a:rPr lang="pt-BR" dirty="0" smtClean="0"/>
              <a:t>meses, </a:t>
            </a:r>
            <a:r>
              <a:rPr lang="pt-BR" dirty="0"/>
              <a:t>principal objetivo contribuir para o mais </a:t>
            </a:r>
            <a:r>
              <a:rPr lang="pt-BR" dirty="0" smtClean="0"/>
              <a:t>breve retorno </a:t>
            </a:r>
            <a:r>
              <a:rPr lang="pt-BR" dirty="0"/>
              <a:t>do paciente às suas atividades sociais e </a:t>
            </a:r>
            <a:r>
              <a:rPr lang="pt-BR" dirty="0" smtClean="0"/>
              <a:t>laborais, nas </a:t>
            </a:r>
            <a:r>
              <a:rPr lang="pt-BR" dirty="0"/>
              <a:t>melhores condições físicas e emocionais possíveis.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pt-BR" b="1" i="1" dirty="0"/>
              <a:t>Fase 3 – Duração prevista: seis a 24 meses</a:t>
            </a:r>
            <a:r>
              <a:rPr lang="pt-BR" b="1" i="1" dirty="0" smtClean="0"/>
              <a:t>.</a:t>
            </a:r>
            <a:r>
              <a:rPr lang="pt-BR" dirty="0"/>
              <a:t> </a:t>
            </a:r>
            <a:r>
              <a:rPr lang="pt-BR" dirty="0" smtClean="0"/>
              <a:t>O principal </a:t>
            </a:r>
            <a:r>
              <a:rPr lang="pt-BR" dirty="0"/>
              <a:t>objetivo é o aprimoramento da condição </a:t>
            </a:r>
            <a:r>
              <a:rPr lang="pt-BR" dirty="0" smtClean="0"/>
              <a:t>física.</a:t>
            </a:r>
          </a:p>
          <a:p>
            <a:r>
              <a:rPr lang="pt-BR" b="1" i="1" dirty="0"/>
              <a:t>Fase 4 – É um programa de longo prazo, </a:t>
            </a:r>
            <a:r>
              <a:rPr lang="pt-BR" dirty="0"/>
              <a:t>sendo </a:t>
            </a:r>
            <a:r>
              <a:rPr lang="pt-BR" dirty="0" smtClean="0"/>
              <a:t>de duração indefinida</a:t>
            </a:r>
            <a:r>
              <a:rPr lang="pt-BR" dirty="0"/>
              <a:t>, muito variável</a:t>
            </a:r>
            <a:r>
              <a:rPr lang="pt-BR" dirty="0" smtClean="0"/>
              <a:t>. </a:t>
            </a:r>
            <a:r>
              <a:rPr lang="pt-BR" dirty="0"/>
              <a:t>Os objetivos principais desta fase são o aumento e </a:t>
            </a:r>
            <a:r>
              <a:rPr lang="pt-BR" dirty="0" smtClean="0"/>
              <a:t>a manutenção </a:t>
            </a:r>
            <a:r>
              <a:rPr lang="pt-BR" dirty="0"/>
              <a:t>da aptidão </a:t>
            </a:r>
            <a:r>
              <a:rPr lang="pt-BR" dirty="0" smtClean="0"/>
              <a:t>física.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203</TotalTime>
  <Words>763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REABILITAÇÃO CARDIOPULMONAR E METABÓLICA: ASPECTOSPRÁTICOS</vt:lpstr>
      <vt:lpstr>Enfoque Abrangente</vt:lpstr>
      <vt:lpstr>Recomendações e Evidencia RCPM </vt:lpstr>
      <vt:lpstr>Slide 4</vt:lpstr>
      <vt:lpstr>Slide 5</vt:lpstr>
      <vt:lpstr>Grau de recomendação</vt:lpstr>
      <vt:lpstr>NNT, de “number needed to treat” anual no pós-IAM</vt:lpstr>
      <vt:lpstr>FASES DA REABILITAÇÃO</vt:lpstr>
      <vt:lpstr>Slide 9</vt:lpstr>
      <vt:lpstr>Profissionais Envolvidos</vt:lpstr>
      <vt:lpstr>Slide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REABILITAÇÃO CARDIOPULMONAR E METABÓLICA: ASPECTOS PRÁTICOS E RESPONSABILIDADES</dc:title>
  <dc:creator>Mariela</dc:creator>
  <cp:lastModifiedBy>Mariela</cp:lastModifiedBy>
  <cp:revision>16</cp:revision>
  <dcterms:created xsi:type="dcterms:W3CDTF">2011-01-08T11:25:13Z</dcterms:created>
  <dcterms:modified xsi:type="dcterms:W3CDTF">2011-01-16T11:39:57Z</dcterms:modified>
</cp:coreProperties>
</file>