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2" r:id="rId23"/>
    <p:sldId id="277" r:id="rId24"/>
    <p:sldId id="278" r:id="rId25"/>
    <p:sldId id="279" r:id="rId26"/>
    <p:sldId id="280" r:id="rId27"/>
    <p:sldId id="281" r:id="rId28"/>
    <p:sldId id="283" r:id="rId29"/>
  </p:sldIdLst>
  <p:sldSz cx="9144000" cy="6858000" type="screen4x3"/>
  <p:notesSz cx="6877050" cy="1000125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500063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5404" y="0"/>
            <a:ext cx="2980055" cy="500063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r">
              <a:defRPr sz="1300"/>
            </a:lvl1pPr>
          </a:lstStyle>
          <a:p>
            <a:fld id="{05E0F3E7-9717-43EE-B359-D0E8FE2CB353}" type="datetimeFigureOut">
              <a:rPr lang="pt-BR" smtClean="0"/>
              <a:t>26/11/2010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9451"/>
            <a:ext cx="2980055" cy="500063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5404" y="9499451"/>
            <a:ext cx="2980055" cy="500063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r">
              <a:defRPr sz="1300"/>
            </a:lvl1pPr>
          </a:lstStyle>
          <a:p>
            <a:fld id="{3865CD81-635E-499E-990F-8A83E7936659}" type="slidenum">
              <a:rPr lang="pt-BR" smtClean="0"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738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5725" y="0"/>
            <a:ext cx="2979738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D10BD-92F8-4FC4-A5B6-2AAA5447B763}" type="datetimeFigureOut">
              <a:rPr lang="pt-BR" smtClean="0"/>
              <a:t>26/11/2010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388" y="4751388"/>
            <a:ext cx="5502275" cy="4500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9600"/>
            <a:ext cx="2979738" cy="500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5725" y="9499600"/>
            <a:ext cx="2979738" cy="500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790287-D4F7-4DDE-AFEA-F8D3009B2567}" type="slidenum">
              <a:rPr lang="pt-BR" smtClean="0"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42BD-380C-44FA-B09F-C88B2AC67A37}" type="datetimeFigureOut">
              <a:rPr lang="pt-BR" smtClean="0"/>
              <a:pPr/>
              <a:t>26/11/2010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5F8F-48C0-4B74-89CE-3D5093C138F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42BD-380C-44FA-B09F-C88B2AC67A37}" type="datetimeFigureOut">
              <a:rPr lang="pt-BR" smtClean="0"/>
              <a:pPr/>
              <a:t>26/11/2010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5F8F-48C0-4B74-89CE-3D5093C138F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42BD-380C-44FA-B09F-C88B2AC67A37}" type="datetimeFigureOut">
              <a:rPr lang="pt-BR" smtClean="0"/>
              <a:pPr/>
              <a:t>26/11/2010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5F8F-48C0-4B74-89CE-3D5093C138F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42BD-380C-44FA-B09F-C88B2AC67A37}" type="datetimeFigureOut">
              <a:rPr lang="pt-BR" smtClean="0"/>
              <a:pPr/>
              <a:t>26/11/2010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5F8F-48C0-4B74-89CE-3D5093C138F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42BD-380C-44FA-B09F-C88B2AC67A37}" type="datetimeFigureOut">
              <a:rPr lang="pt-BR" smtClean="0"/>
              <a:pPr/>
              <a:t>26/11/2010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5F8F-48C0-4B74-89CE-3D5093C138F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42BD-380C-44FA-B09F-C88B2AC67A37}" type="datetimeFigureOut">
              <a:rPr lang="pt-BR" smtClean="0"/>
              <a:pPr/>
              <a:t>26/11/2010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5F8F-48C0-4B74-89CE-3D5093C138F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42BD-380C-44FA-B09F-C88B2AC67A37}" type="datetimeFigureOut">
              <a:rPr lang="pt-BR" smtClean="0"/>
              <a:pPr/>
              <a:t>26/11/2010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5F8F-48C0-4B74-89CE-3D5093C138F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42BD-380C-44FA-B09F-C88B2AC67A37}" type="datetimeFigureOut">
              <a:rPr lang="pt-BR" smtClean="0"/>
              <a:pPr/>
              <a:t>26/11/2010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5F8F-48C0-4B74-89CE-3D5093C138F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42BD-380C-44FA-B09F-C88B2AC67A37}" type="datetimeFigureOut">
              <a:rPr lang="pt-BR" smtClean="0"/>
              <a:pPr/>
              <a:t>26/11/2010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5F8F-48C0-4B74-89CE-3D5093C138F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42BD-380C-44FA-B09F-C88B2AC67A37}" type="datetimeFigureOut">
              <a:rPr lang="pt-BR" smtClean="0"/>
              <a:pPr/>
              <a:t>26/11/2010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5F8F-48C0-4B74-89CE-3D5093C138F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42BD-380C-44FA-B09F-C88B2AC67A37}" type="datetimeFigureOut">
              <a:rPr lang="pt-BR" smtClean="0"/>
              <a:pPr/>
              <a:t>26/11/2010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BE05F8F-48C0-4B74-89CE-3D5093C138FD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8A42BD-380C-44FA-B09F-C88B2AC67A37}" type="datetimeFigureOut">
              <a:rPr lang="pt-BR" smtClean="0"/>
              <a:pPr/>
              <a:t>26/11/2010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E05F8F-48C0-4B74-89CE-3D5093C138FD}" type="slidenum">
              <a:rPr lang="pt-BR" smtClean="0"/>
              <a:pPr/>
              <a:t>‹#›</a:t>
            </a:fld>
            <a:endParaRPr lang="pt-B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CONCEITOS BÁSICOS EM HEMOTERAPIA</a:t>
            </a:r>
            <a:endParaRPr lang="pt-BR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743200" y="6453336"/>
            <a:ext cx="6400800" cy="404664"/>
          </a:xfrm>
        </p:spPr>
        <p:txBody>
          <a:bodyPr>
            <a:normAutofit fontScale="92500" lnSpcReduction="20000"/>
          </a:bodyPr>
          <a:lstStyle/>
          <a:p>
            <a:r>
              <a:rPr lang="pt-BR" smtClean="0"/>
              <a:t>Dra Luana Suzano Lelis R1 Cardiologia</a:t>
            </a:r>
            <a:endParaRPr lang="pt-B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Concentrado de Plaquetas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Cada unidade aumenta a contagem plaquetária em 5000/ml em pct de 70 Kg</a:t>
            </a:r>
          </a:p>
          <a:p>
            <a:r>
              <a:rPr lang="pt-BR" sz="2800" dirty="0" smtClean="0"/>
              <a:t>Dose: 1 unidade a cada 10 Kg de peso, variando de 6 a 10 unidades</a:t>
            </a:r>
          </a:p>
          <a:p>
            <a:r>
              <a:rPr lang="pt-BR" sz="2800" dirty="0" smtClean="0"/>
              <a:t>Validade 5 dias</a:t>
            </a:r>
          </a:p>
          <a:p>
            <a:r>
              <a:rPr lang="pt-BR" sz="2800" dirty="0" smtClean="0"/>
              <a:t>Transfusões repetidas podem gerar formação de anticorpos “anti-plaquetas”</a:t>
            </a:r>
          </a:p>
          <a:p>
            <a:r>
              <a:rPr lang="pt-BR" sz="2800" dirty="0" smtClean="0"/>
              <a:t>Contra indicado na PTT por aumentar formação de microtrombos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Indicações Terapêuticas de Concentrado de Plaquetas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Presença de sangramento ativo e pelo menos um dos abaixo:</a:t>
            </a:r>
          </a:p>
          <a:p>
            <a:r>
              <a:rPr lang="pt-BR" dirty="0" smtClean="0"/>
              <a:t>Plaq &lt; 50000/mm3</a:t>
            </a:r>
          </a:p>
          <a:p>
            <a:r>
              <a:rPr lang="pt-BR" dirty="0" smtClean="0"/>
              <a:t>Disfunção plaquetária provável (TS &gt; 12 seg, uso de anti-plaquetários)</a:t>
            </a:r>
          </a:p>
          <a:p>
            <a:r>
              <a:rPr lang="pt-BR" dirty="0" smtClean="0"/>
              <a:t>Pós operatório de cirurgia cardíaca com CEC + plaq &lt; 150000/mm3</a:t>
            </a:r>
          </a:p>
          <a:p>
            <a:pPr>
              <a:buNone/>
            </a:pP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Indicações Profiláticas de Concentrado de Plaquetas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Procedimento invasivo com plaq &lt; 50000/mm3</a:t>
            </a:r>
          </a:p>
          <a:p>
            <a:r>
              <a:rPr lang="pt-BR" sz="2800" dirty="0" smtClean="0"/>
              <a:t>Neurocirurgia ou cirurgia oftalmológica com plaq &lt; 100000/mm3</a:t>
            </a:r>
          </a:p>
          <a:p>
            <a:r>
              <a:rPr lang="pt-BR" sz="2800" dirty="0" smtClean="0"/>
              <a:t>Pcts pós quimioterapia ou com leucemia ou anemia aplasica</a:t>
            </a:r>
          </a:p>
          <a:p>
            <a:pPr>
              <a:buNone/>
            </a:pPr>
            <a:r>
              <a:rPr lang="pt-BR" sz="2800" dirty="0" smtClean="0"/>
              <a:t>Plaq &lt; 10000/mm3 sem febre ou pequenos sinais hemorrágicos</a:t>
            </a:r>
          </a:p>
          <a:p>
            <a:pPr>
              <a:buNone/>
            </a:pPr>
            <a:r>
              <a:rPr lang="pt-BR" sz="2800" dirty="0" smtClean="0"/>
              <a:t>Plaq &lt; 20000/mm3 com febre ou pequenos sinais hemorrágicos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Aumento inadequado da plaquetometria pós tranfusional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Armazenamento inadequado </a:t>
            </a:r>
          </a:p>
          <a:p>
            <a:r>
              <a:rPr lang="pt-BR" dirty="0" smtClean="0"/>
              <a:t>Destruição auto imune</a:t>
            </a:r>
          </a:p>
          <a:p>
            <a:r>
              <a:rPr lang="pt-BR" dirty="0" smtClean="0"/>
              <a:t>Esplenomegalia – sequestro esplênico</a:t>
            </a:r>
          </a:p>
          <a:p>
            <a:r>
              <a:rPr lang="pt-BR" dirty="0" smtClean="0"/>
              <a:t>Febre durante a infusão de plaq</a:t>
            </a:r>
          </a:p>
          <a:p>
            <a:r>
              <a:rPr lang="pt-BR" dirty="0" smtClean="0"/>
              <a:t>Formação de aloanticorpos contra antigenos HLA plaquetários (transfusão repatidas)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Crioprecipitado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Derivado do PFC</a:t>
            </a:r>
          </a:p>
          <a:p>
            <a:r>
              <a:rPr lang="pt-BR" dirty="0" smtClean="0"/>
              <a:t>Concentrado rico de fibrinogênio, fator VIII, FvWB, fator XIII e fibronectina</a:t>
            </a:r>
          </a:p>
          <a:p>
            <a:r>
              <a:rPr lang="pt-BR" dirty="0" smtClean="0"/>
              <a:t>10 a 20 ml de volume</a:t>
            </a:r>
          </a:p>
          <a:p>
            <a:r>
              <a:rPr lang="pt-BR" dirty="0" smtClean="0"/>
              <a:t>Validade 1 ano</a:t>
            </a:r>
          </a:p>
          <a:p>
            <a:r>
              <a:rPr lang="pt-BR" dirty="0" smtClean="0"/>
              <a:t>Armazenado a  – 20°C</a:t>
            </a:r>
          </a:p>
          <a:p>
            <a:r>
              <a:rPr lang="pt-BR" dirty="0" smtClean="0"/>
              <a:t>Dose 1 unidade/10 Kg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Indicações do Crioprecipitado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CIVD com fibrinogênio &lt; 100 mg/dl e sangramento ativo</a:t>
            </a:r>
          </a:p>
          <a:p>
            <a:r>
              <a:rPr lang="pt-BR" dirty="0" smtClean="0"/>
              <a:t>Deficiência do fator XIII</a:t>
            </a:r>
          </a:p>
          <a:p>
            <a:r>
              <a:rPr lang="pt-BR" dirty="0" smtClean="0"/>
              <a:t>Hipofibrinogenemia (&lt; 100 mg/dl) ou disfibrinogenemia congenita nos sangramentos ativos ou nos procedimentos invasivos/cirurgicos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Reações Transfusionais Agudas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t-BR" sz="2800" b="1" dirty="0" smtClean="0"/>
              <a:t>Reação Hemolítica Aguda:</a:t>
            </a:r>
          </a:p>
          <a:p>
            <a:r>
              <a:rPr lang="pt-BR" sz="2800" dirty="0" smtClean="0"/>
              <a:t>Incompatibilidade ABO</a:t>
            </a:r>
          </a:p>
          <a:p>
            <a:r>
              <a:rPr lang="pt-BR" sz="2800" dirty="0" smtClean="0"/>
              <a:t>Quadro clínico: febre, calafrio, ansiedade, dor torácica e lombar, hemoglobinemia/hemoglobinúria (IRA), taquicardia, taquidispneia, flush facial, choque e sinais de CIVD</a:t>
            </a:r>
          </a:p>
          <a:p>
            <a:r>
              <a:rPr lang="pt-BR" sz="2800" dirty="0" smtClean="0"/>
              <a:t>Letalidade em torno de 40%</a:t>
            </a:r>
          </a:p>
          <a:p>
            <a:r>
              <a:rPr lang="pt-BR" sz="2800" dirty="0" smtClean="0"/>
              <a:t>Tratamento: suspender transfusão, hidratação vigorosa, manter diurese &gt;100ml/h, suporte hemodinâmico e respiratório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/>
              <a:t>Reação Febril:</a:t>
            </a:r>
          </a:p>
          <a:p>
            <a:r>
              <a:rPr lang="pt-BR" dirty="0" smtClean="0"/>
              <a:t>Mais comum após transfusão de plaq</a:t>
            </a:r>
          </a:p>
          <a:p>
            <a:r>
              <a:rPr lang="pt-BR" dirty="0" smtClean="0"/>
              <a:t>Febre, calafrios e mal-estar</a:t>
            </a:r>
          </a:p>
          <a:p>
            <a:r>
              <a:rPr lang="pt-BR" dirty="0" smtClean="0"/>
              <a:t>Tratamento: suspensão da transfusão e antipiréticos</a:t>
            </a:r>
          </a:p>
          <a:p>
            <a:r>
              <a:rPr lang="pt-BR" dirty="0" smtClean="0"/>
              <a:t>Prevenção: uso profilático de antipiréticos e uso de componentes sanguineos leucorreduzidos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t-BR" sz="2800" b="1" dirty="0" smtClean="0"/>
              <a:t>Reação Alérgica:</a:t>
            </a:r>
          </a:p>
          <a:p>
            <a:r>
              <a:rPr lang="pt-BR" sz="2800" dirty="0" smtClean="0"/>
              <a:t>Mais comum na transfusão de PFC e plaq</a:t>
            </a:r>
          </a:p>
          <a:p>
            <a:r>
              <a:rPr lang="pt-BR" sz="2800" dirty="0" smtClean="0"/>
              <a:t>Quadros mais graves em pcts com deficiência hereditária de IgA (1 a cada 900 brasileiros)</a:t>
            </a:r>
          </a:p>
          <a:p>
            <a:r>
              <a:rPr lang="pt-BR" sz="2800" dirty="0" smtClean="0"/>
              <a:t>Prurido, urticária, broncoespasmo, raro edema de glote e choque anafilático</a:t>
            </a:r>
          </a:p>
          <a:p>
            <a:r>
              <a:rPr lang="pt-BR" sz="2800" dirty="0" smtClean="0"/>
              <a:t>Tratamento: suspender a transfusão, anti histamínico, se reação grave adrenalina e corticóide</a:t>
            </a:r>
          </a:p>
          <a:p>
            <a:r>
              <a:rPr lang="pt-BR" sz="2800" dirty="0" smtClean="0"/>
              <a:t>É a única reação em que pode retornar a transfusão após reversão dos sintomas (se reação leve)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b="1" dirty="0" smtClean="0"/>
              <a:t>Hipervolemia:</a:t>
            </a:r>
          </a:p>
          <a:p>
            <a:r>
              <a:rPr lang="pt-BR" dirty="0" smtClean="0"/>
              <a:t>Habitualmente em pacientes com IC e insuficiência renal</a:t>
            </a:r>
          </a:p>
          <a:p>
            <a:r>
              <a:rPr lang="pt-BR" dirty="0" smtClean="0"/>
              <a:t>Dispneia, hipertensão, EAP, taquiarritmia, cefaléia e hipoxemia</a:t>
            </a:r>
          </a:p>
          <a:p>
            <a:r>
              <a:rPr lang="pt-BR" dirty="0" smtClean="0"/>
              <a:t>Tratamento: suspender transfusão, diuréticos, elevar decúbito,suporte cardiorrespiratório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Produção de Hemocomponentes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Sangue total – fracionamento – centrifugação</a:t>
            </a:r>
          </a:p>
          <a:p>
            <a:r>
              <a:rPr lang="pt-BR" b="1" dirty="0" smtClean="0"/>
              <a:t>Hemocomponentes: </a:t>
            </a:r>
            <a:r>
              <a:rPr lang="pt-BR" dirty="0" smtClean="0"/>
              <a:t>produzido por centrifugação (plasma, plaquetas, hemácias)</a:t>
            </a:r>
          </a:p>
          <a:p>
            <a:r>
              <a:rPr lang="pt-BR" b="1" dirty="0" smtClean="0"/>
              <a:t>Hemoderivados: </a:t>
            </a:r>
            <a:r>
              <a:rPr lang="pt-BR" dirty="0" smtClean="0"/>
              <a:t>industrializado a partir do plasma (albumina, imunoglobulina, fatores de coagulação)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pt-BR" sz="2800" b="1" dirty="0" smtClean="0"/>
              <a:t>TRALI (Injúria Pulmonar Relacionada a Transfusão):</a:t>
            </a:r>
          </a:p>
          <a:p>
            <a:r>
              <a:rPr lang="pt-BR" sz="2800" dirty="0" smtClean="0"/>
              <a:t>Patogênese: anticorpo do doador contra leucócitos do pct – aumento da permeabilidade da microcirculação pulmonar</a:t>
            </a:r>
          </a:p>
          <a:p>
            <a:r>
              <a:rPr lang="pt-BR" sz="2800" dirty="0" smtClean="0"/>
              <a:t>Dispneia, hipoxemia, EAP, cianose, febre, calafrios, hipotensão arterial, infiltrados difusos pulmonares ao RX de tórax, PVC normal</a:t>
            </a:r>
          </a:p>
          <a:p>
            <a:r>
              <a:rPr lang="pt-BR" sz="2800" dirty="0" smtClean="0"/>
              <a:t>Tratamento: suspender transfusão, suporte hemodinâmico e ventilatório, evitar diuréticos (pct hipovolêmico e hipotenso)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sz="2800" b="1" dirty="0" smtClean="0"/>
              <a:t>Contaminação Bacteriana:</a:t>
            </a:r>
          </a:p>
          <a:p>
            <a:r>
              <a:rPr lang="pt-BR" sz="2800" dirty="0" smtClean="0"/>
              <a:t>Yersinia enterocolitica é o agente mais comum, pois resiste a baixas temperaturas</a:t>
            </a:r>
          </a:p>
          <a:p>
            <a:r>
              <a:rPr lang="pt-BR" sz="2800" dirty="0" smtClean="0"/>
              <a:t>Maior chance nos concentrado de plaq, que são armazenados em temperaturas mais elevadas</a:t>
            </a:r>
          </a:p>
          <a:p>
            <a:r>
              <a:rPr lang="pt-BR" sz="2800" dirty="0" smtClean="0"/>
              <a:t>Febre, calafrios, hipotensão e choque</a:t>
            </a:r>
          </a:p>
          <a:p>
            <a:r>
              <a:rPr lang="pt-BR" sz="2800" dirty="0" smtClean="0"/>
              <a:t>Tratamento: suspender transfusão, antibioticoterapia, suporte pressórico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2800" b="1" dirty="0" smtClean="0"/>
              <a:t>Hipotensão:</a:t>
            </a:r>
          </a:p>
          <a:p>
            <a:r>
              <a:rPr lang="pt-BR" sz="2800" dirty="0" smtClean="0"/>
              <a:t>Devido geração de bradicinina secundária ao contato do plasma com superficies artificiais (filtro de leucócitos)</a:t>
            </a:r>
          </a:p>
          <a:p>
            <a:r>
              <a:rPr lang="pt-BR" sz="2800" dirty="0" smtClean="0"/>
              <a:t>Pcts em uso de IECA podem desenvolver essa reação, pois já tem níveis de bradicinina elevados</a:t>
            </a:r>
          </a:p>
          <a:p>
            <a:r>
              <a:rPr lang="pt-BR" sz="2800" dirty="0" smtClean="0"/>
              <a:t>Hipotensão, dor abdominal e eritema facial</a:t>
            </a:r>
          </a:p>
          <a:p>
            <a:r>
              <a:rPr lang="pt-BR" sz="2800" dirty="0" smtClean="0"/>
              <a:t>Tratamento: suspender transfusão, infundir cristalóides e adotar posição de trendelemburg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Reações Transfusionais Tardias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b="1" dirty="0" smtClean="0"/>
              <a:t>Reação Hemolítica Tardia:</a:t>
            </a:r>
          </a:p>
          <a:p>
            <a:r>
              <a:rPr lang="pt-BR" dirty="0" smtClean="0"/>
              <a:t>2 a 10 dias após transfusão</a:t>
            </a:r>
          </a:p>
          <a:p>
            <a:r>
              <a:rPr lang="pt-BR" dirty="0" smtClean="0"/>
              <a:t>Febre, icterícia, reticulocitose e Coombs direto positivo</a:t>
            </a:r>
          </a:p>
          <a:p>
            <a:r>
              <a:rPr lang="pt-BR" dirty="0" smtClean="0"/>
              <a:t>Tratamento: monitorização do Ht e nova transfusão se necessário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b="1" dirty="0" smtClean="0"/>
              <a:t>Doença do Enxerto Contra Hospedeiro Transfusional (DECH-T):</a:t>
            </a:r>
          </a:p>
          <a:p>
            <a:r>
              <a:rPr lang="pt-BR" dirty="0" smtClean="0"/>
              <a:t>Agressão tecidual pelo linfócito enxertado</a:t>
            </a:r>
          </a:p>
          <a:p>
            <a:r>
              <a:rPr lang="pt-BR" dirty="0" smtClean="0"/>
              <a:t>O quadro clínico depende do tecido lesado, rash cutâneo (pele), diarréia e aumento de bilirrubina direta (TGI), aplasia (medula óssea)</a:t>
            </a:r>
          </a:p>
          <a:p>
            <a:r>
              <a:rPr lang="pt-BR" dirty="0" smtClean="0"/>
              <a:t>Tratamento: imunossupressão (letalidade de 90%)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b="1" dirty="0" smtClean="0"/>
              <a:t>Doenças Infecciosas:</a:t>
            </a:r>
          </a:p>
          <a:p>
            <a:r>
              <a:rPr lang="pt-BR" dirty="0" smtClean="0"/>
              <a:t>Hepatite B e C, HIV, HTLV, sífilis, doença de chagas, malária, doença de Creutzfeldt-Jakob, citomegalovirose, parvovirus B19</a:t>
            </a:r>
          </a:p>
          <a:p>
            <a:r>
              <a:rPr lang="pt-BR" dirty="0" smtClean="0"/>
              <a:t>Tratar a doença adquirida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b="1" dirty="0" smtClean="0"/>
              <a:t>Púrpura Pós Transfusional:</a:t>
            </a:r>
          </a:p>
          <a:p>
            <a:r>
              <a:rPr lang="pt-BR" dirty="0" smtClean="0"/>
              <a:t>Principalmente na transfusão de concentrado de hemácias</a:t>
            </a:r>
          </a:p>
          <a:p>
            <a:r>
              <a:rPr lang="pt-BR" dirty="0" smtClean="0"/>
              <a:t>Plaquetopenia importante com ou sem sangramento 5 a 10 dias após transfusão</a:t>
            </a:r>
          </a:p>
          <a:p>
            <a:r>
              <a:rPr lang="pt-BR" dirty="0" smtClean="0"/>
              <a:t>Tratamento: imunoglobulinas se plaquetopenia severa ou sangramento ativo</a:t>
            </a:r>
            <a:endParaRPr lang="pt-B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t-BR" sz="2800" b="1" dirty="0" smtClean="0"/>
              <a:t>Aloimunização:</a:t>
            </a:r>
          </a:p>
          <a:p>
            <a:r>
              <a:rPr lang="pt-BR" sz="2800" dirty="0" smtClean="0"/>
              <a:t>Refratariedade plaquetária, hemólise tardia</a:t>
            </a:r>
          </a:p>
          <a:p>
            <a:r>
              <a:rPr lang="pt-BR" sz="2800" dirty="0" smtClean="0"/>
              <a:t>Tratamento: transfusão de hemocomponentes compatíveis</a:t>
            </a:r>
          </a:p>
          <a:p>
            <a:pPr>
              <a:buNone/>
            </a:pPr>
            <a:r>
              <a:rPr lang="pt-BR" sz="2800" b="1" dirty="0" smtClean="0"/>
              <a:t>Hemossiderose:</a:t>
            </a:r>
          </a:p>
          <a:p>
            <a:r>
              <a:rPr lang="pt-BR" sz="2800" dirty="0" smtClean="0"/>
              <a:t>Acúmulo de ferro após múltiplas transfusões</a:t>
            </a:r>
          </a:p>
          <a:p>
            <a:r>
              <a:rPr lang="pt-BR" sz="2800" dirty="0" smtClean="0"/>
              <a:t>Escurecimento da pele, insuficiência hepática, cardíaca e pancreática</a:t>
            </a:r>
          </a:p>
          <a:p>
            <a:r>
              <a:rPr lang="pt-BR" sz="2800" dirty="0" smtClean="0"/>
              <a:t>Tratamento: quelação de ferro 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 smtClean="0"/>
              <a:t>FIM</a:t>
            </a:r>
            <a:endParaRPr lang="pt-BR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Concentrado de Hemácias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Sangue total com plasma retirado</a:t>
            </a:r>
          </a:p>
          <a:p>
            <a:r>
              <a:rPr lang="pt-BR" dirty="0" smtClean="0"/>
              <a:t>Volume 220 a 320 ml</a:t>
            </a:r>
          </a:p>
          <a:p>
            <a:r>
              <a:rPr lang="pt-BR" dirty="0" smtClean="0"/>
              <a:t>Validade 35 dias</a:t>
            </a:r>
          </a:p>
          <a:p>
            <a:r>
              <a:rPr lang="pt-BR" dirty="0" smtClean="0"/>
              <a:t>Armazenamento 2 a 6°C</a:t>
            </a:r>
          </a:p>
          <a:p>
            <a:r>
              <a:rPr lang="pt-BR" dirty="0" smtClean="0"/>
              <a:t>1 unidade eleva Hb em 1 a 1,5 g/dl e Ht 3 a 4%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Indicações de Concentrado de Hemácias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b="1" dirty="0" smtClean="0"/>
              <a:t>Hemorragia </a:t>
            </a:r>
            <a:r>
              <a:rPr lang="pt-BR" b="1" dirty="0" smtClean="0"/>
              <a:t>aguda: </a:t>
            </a:r>
          </a:p>
          <a:p>
            <a:r>
              <a:rPr lang="pt-BR" dirty="0" smtClean="0"/>
              <a:t>Perda volêmica &gt; 30% (&gt; 1500 ml pct 70 Kg)</a:t>
            </a:r>
          </a:p>
          <a:p>
            <a:r>
              <a:rPr lang="pt-BR" dirty="0" smtClean="0"/>
              <a:t>Perda volêmica &gt; 15% (&gt; 750 ml pct 70Kg) com instabilidade hemodinamica, anemia pre existente, hemorragia persistente ou comorbidades.</a:t>
            </a:r>
          </a:p>
          <a:p>
            <a:pPr>
              <a:buNone/>
            </a:pPr>
            <a:r>
              <a:rPr lang="pt-BR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/>
              <a:t>Pré operatório</a:t>
            </a:r>
            <a:r>
              <a:rPr lang="pt-BR" b="1" dirty="0" smtClean="0"/>
              <a:t>:</a:t>
            </a:r>
          </a:p>
          <a:p>
            <a:r>
              <a:rPr lang="pt-BR" dirty="0" smtClean="0"/>
              <a:t>Hb &lt; 8 g/dl ou HT &lt; 24% se</a:t>
            </a:r>
          </a:p>
          <a:p>
            <a:pPr>
              <a:buNone/>
            </a:pPr>
            <a:r>
              <a:rPr lang="pt-BR" dirty="0" smtClean="0"/>
              <a:t>Perda sanguinea prevista &gt; 250 ml/h ou &gt; 1l</a:t>
            </a:r>
          </a:p>
          <a:p>
            <a:pPr>
              <a:buNone/>
            </a:pPr>
            <a:r>
              <a:rPr lang="pt-BR" dirty="0" smtClean="0"/>
              <a:t>Disturbio da hemostasia</a:t>
            </a:r>
          </a:p>
          <a:p>
            <a:r>
              <a:rPr lang="pt-BR" dirty="0" smtClean="0"/>
              <a:t>Hb &lt; 10 g/dl ou Ht &lt; 30% se</a:t>
            </a:r>
          </a:p>
          <a:p>
            <a:pPr>
              <a:buNone/>
            </a:pPr>
            <a:r>
              <a:rPr lang="pt-BR" dirty="0" smtClean="0"/>
              <a:t>Pacientes com comorbidades </a:t>
            </a:r>
          </a:p>
          <a:p>
            <a:r>
              <a:rPr lang="pt-BR" dirty="0" smtClean="0"/>
              <a:t>Hb &lt; 7g/dl ou Ht &lt; 21% em todos outros casos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b="1" dirty="0" smtClean="0"/>
              <a:t>Anemia</a:t>
            </a:r>
            <a:r>
              <a:rPr lang="pt-BR" b="1" dirty="0" smtClean="0"/>
              <a:t>:</a:t>
            </a:r>
          </a:p>
          <a:p>
            <a:r>
              <a:rPr lang="pt-BR" dirty="0" smtClean="0"/>
              <a:t>Hb &lt; 7 g/dl ou HT &lt; 21% nos pcts previamente hígidos e com anemia descompensada</a:t>
            </a:r>
          </a:p>
          <a:p>
            <a:r>
              <a:rPr lang="pt-BR" dirty="0" smtClean="0"/>
              <a:t>Hb &lt; 9 g/dl ou Ht &lt; 27% nos pcts com comorbidades (doença cardiorrespiratória ou cerrebrovascular)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Plasma Fresco Congelado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Volume 180 a 200 ml</a:t>
            </a:r>
          </a:p>
          <a:p>
            <a:r>
              <a:rPr lang="pt-BR" sz="2800" dirty="0" smtClean="0"/>
              <a:t>Validade 1 ano</a:t>
            </a:r>
          </a:p>
          <a:p>
            <a:r>
              <a:rPr lang="pt-BR" sz="2800" dirty="0" smtClean="0"/>
              <a:t>Armazenamento  – 30°C</a:t>
            </a:r>
          </a:p>
          <a:p>
            <a:r>
              <a:rPr lang="pt-BR" sz="2800" dirty="0" smtClean="0"/>
              <a:t>Contem </a:t>
            </a:r>
            <a:r>
              <a:rPr lang="pt-BR" sz="2800" dirty="0" smtClean="0"/>
              <a:t>níves hemostáticos de todos os fatores de coagulação (inclusive fator V e VIII), fibrinogênio, proteínas, sais minerais e carboidratos</a:t>
            </a:r>
          </a:p>
          <a:p>
            <a:r>
              <a:rPr lang="pt-BR" sz="2800" dirty="0" smtClean="0"/>
              <a:t>Dose terapêutica: 10 a 20 ml/Kg</a:t>
            </a:r>
          </a:p>
          <a:p>
            <a:r>
              <a:rPr lang="pt-BR" sz="2800" dirty="0" smtClean="0"/>
              <a:t>Pct de 60 Kg – 600 a 1200 ml (3 a 6 bolsas/dia) devido sobrecarga volêmica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Indicações de PFC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sz="2800" dirty="0" smtClean="0"/>
              <a:t>Nas seguinte situações, se houver sangramento ativo ou se o pct for submetido a procedimento invasivo e tiver INR &gt; 1,5 ou TTPa &gt; 55 seg</a:t>
            </a:r>
          </a:p>
          <a:p>
            <a:r>
              <a:rPr lang="pt-BR" sz="2800" dirty="0" smtClean="0"/>
              <a:t>Intoxicação por cumarínicos</a:t>
            </a:r>
          </a:p>
          <a:p>
            <a:r>
              <a:rPr lang="pt-BR" sz="2800" dirty="0" smtClean="0"/>
              <a:t>Insuficiência hepática</a:t>
            </a:r>
          </a:p>
          <a:p>
            <a:r>
              <a:rPr lang="pt-BR" sz="2800" dirty="0" smtClean="0"/>
              <a:t>CIVD</a:t>
            </a:r>
          </a:p>
          <a:p>
            <a:r>
              <a:rPr lang="pt-BR" sz="2800" dirty="0" smtClean="0"/>
              <a:t>PTT (púrpura trombocitopênica trombótica)</a:t>
            </a:r>
          </a:p>
          <a:p>
            <a:r>
              <a:rPr lang="pt-BR" sz="2800" dirty="0" smtClean="0"/>
              <a:t>Coagulopatias hereditárias (exceto hemofilia A)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Contra indicações do PFC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Expansor de volume ou como fonte de proteínas</a:t>
            </a:r>
          </a:p>
          <a:p>
            <a:r>
              <a:rPr lang="pt-BR" dirty="0" smtClean="0"/>
              <a:t>Sangramento sem coagulopatia</a:t>
            </a:r>
          </a:p>
          <a:p>
            <a:r>
              <a:rPr lang="pt-BR" dirty="0" smtClean="0"/>
              <a:t>Imunodeficiências</a:t>
            </a:r>
          </a:p>
          <a:p>
            <a:r>
              <a:rPr lang="pt-BR" dirty="0" smtClean="0"/>
              <a:t>Sepse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1">
      <a:dk1>
        <a:sysClr val="windowText" lastClr="000000"/>
      </a:dk1>
      <a:lt1>
        <a:sysClr val="window" lastClr="FFFFFF"/>
      </a:lt1>
      <a:dk2>
        <a:srgbClr val="C00000"/>
      </a:dk2>
      <a:lt2>
        <a:srgbClr val="FFC000"/>
      </a:lt2>
      <a:accent1>
        <a:srgbClr val="FF0000"/>
      </a:accent1>
      <a:accent2>
        <a:srgbClr val="FF0000"/>
      </a:accent2>
      <a:accent3>
        <a:srgbClr val="FFC000"/>
      </a:accent3>
      <a:accent4>
        <a:srgbClr val="FFC000"/>
      </a:accent4>
      <a:accent5>
        <a:srgbClr val="FFFF00"/>
      </a:accent5>
      <a:accent6>
        <a:srgbClr val="FFFF00"/>
      </a:accent6>
      <a:hlink>
        <a:srgbClr val="E2D700"/>
      </a:hlink>
      <a:folHlink>
        <a:srgbClr val="FFF654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1139</Words>
  <Application>Microsoft Office PowerPoint</Application>
  <PresentationFormat>On-screen Show (4:3)</PresentationFormat>
  <Paragraphs>139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Flow</vt:lpstr>
      <vt:lpstr>CONCEITOS BÁSICOS EM HEMOTERAPIA</vt:lpstr>
      <vt:lpstr>Produção de Hemocomponentes</vt:lpstr>
      <vt:lpstr>Concentrado de Hemácias</vt:lpstr>
      <vt:lpstr>Indicações de Concentrado de Hemácias</vt:lpstr>
      <vt:lpstr>Slide 5</vt:lpstr>
      <vt:lpstr>Slide 6</vt:lpstr>
      <vt:lpstr>Plasma Fresco Congelado</vt:lpstr>
      <vt:lpstr>Indicações de PFC</vt:lpstr>
      <vt:lpstr>Contra indicações do PFC</vt:lpstr>
      <vt:lpstr>Concentrado de Plaquetas</vt:lpstr>
      <vt:lpstr>Indicações Terapêuticas de Concentrado de Plaquetas</vt:lpstr>
      <vt:lpstr>Indicações Profiláticas de Concentrado de Plaquetas</vt:lpstr>
      <vt:lpstr>Aumento inadequado da plaquetometria pós tranfusional</vt:lpstr>
      <vt:lpstr>Crioprecipitado</vt:lpstr>
      <vt:lpstr>Indicações do Crioprecipitado</vt:lpstr>
      <vt:lpstr>Reações Transfusionais Agudas</vt:lpstr>
      <vt:lpstr>Slide 17</vt:lpstr>
      <vt:lpstr>Slide 18</vt:lpstr>
      <vt:lpstr>Slide 19</vt:lpstr>
      <vt:lpstr>Slide 20</vt:lpstr>
      <vt:lpstr>Slide 21</vt:lpstr>
      <vt:lpstr>Slide 22</vt:lpstr>
      <vt:lpstr>Reações Transfusionais Tardias</vt:lpstr>
      <vt:lpstr>Slide 24</vt:lpstr>
      <vt:lpstr>Slide 25</vt:lpstr>
      <vt:lpstr>Slide 26</vt:lpstr>
      <vt:lpstr>Slide 27</vt:lpstr>
      <vt:lpstr>FIM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PRINCÍPIOS BÁSICOS EM HEMOTERAPIA</dc:title>
  <dc:creator>luana suzano lelis</dc:creator>
  <cp:lastModifiedBy>luana suzano lelis</cp:lastModifiedBy>
  <cp:revision>23</cp:revision>
  <dcterms:created xsi:type="dcterms:W3CDTF">2010-11-26T02:42:27Z</dcterms:created>
  <dcterms:modified xsi:type="dcterms:W3CDTF">2010-11-26T06:26:57Z</dcterms:modified>
</cp:coreProperties>
</file>